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1" r:id="rId2"/>
    <p:sldId id="262" r:id="rId3"/>
    <p:sldId id="263" r:id="rId4"/>
    <p:sldId id="264" r:id="rId5"/>
    <p:sldId id="265" r:id="rId6"/>
    <p:sldId id="266" r:id="rId7"/>
    <p:sldId id="267" r:id="rId8"/>
    <p:sldId id="268" r:id="rId9"/>
    <p:sldId id="269" r:id="rId10"/>
    <p:sldId id="270" r:id="rId11"/>
    <p:sldId id="272" r:id="rId12"/>
    <p:sldId id="273" r:id="rId13"/>
    <p:sldId id="274" r:id="rId14"/>
    <p:sldId id="288" r:id="rId15"/>
    <p:sldId id="287" r:id="rId16"/>
    <p:sldId id="286" r:id="rId17"/>
    <p:sldId id="289" r:id="rId18"/>
    <p:sldId id="279" r:id="rId19"/>
    <p:sldId id="280" r:id="rId20"/>
    <p:sldId id="283" r:id="rId21"/>
    <p:sldId id="298" r:id="rId22"/>
    <p:sldId id="284" r:id="rId23"/>
    <p:sldId id="285" r:id="rId24"/>
    <p:sldId id="290" r:id="rId25"/>
    <p:sldId id="291" r:id="rId26"/>
    <p:sldId id="292" r:id="rId27"/>
    <p:sldId id="293" r:id="rId28"/>
    <p:sldId id="294" r:id="rId29"/>
    <p:sldId id="295" r:id="rId30"/>
    <p:sldId id="296" r:id="rId31"/>
    <p:sldId id="297"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75" autoAdjust="0"/>
    <p:restoredTop sz="94660"/>
  </p:normalViewPr>
  <p:slideViewPr>
    <p:cSldViewPr>
      <p:cViewPr varScale="1">
        <p:scale>
          <a:sx n="110" d="100"/>
          <a:sy n="110" d="100"/>
        </p:scale>
        <p:origin x="462" y="96"/>
      </p:cViewPr>
      <p:guideLst>
        <p:guide orient="horz" pos="2160"/>
        <p:guide pos="3840"/>
      </p:guideLst>
    </p:cSldViewPr>
  </p:slideViewPr>
  <p:notesTextViewPr>
    <p:cViewPr>
      <p:scale>
        <a:sx n="100" d="100"/>
        <a:sy n="100" d="100"/>
      </p:scale>
      <p:origin x="0" y="0"/>
    </p:cViewPr>
  </p:notesTextViewPr>
  <p:sorterViewPr>
    <p:cViewPr>
      <p:scale>
        <a:sx n="66" d="100"/>
        <a:sy n="66" d="100"/>
      </p:scale>
      <p:origin x="0" y="222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77F13FA-F5C0-4F60-A4C8-32FEF3D032DC}"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499ADF-765E-4ADD-9518-F3F5F572555B}"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8C23D88-ACE9-4B42-B1D5-F2AF452D67A3}"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010EB4-CB41-4AD0-AC68-6022A9B2EF00}"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B9C6E7D-DFCB-4C78-8ABC-514BE45EBD8C}"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39E19CA-10A0-47D0-B2E7-152A8568475A}"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CAECC9D-88CE-4024-9949-A3534AD6E72C}"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F98C1F2-71E8-4378-8AA0-49009576D2C2}"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6A42387-9B72-4EA8-BFF1-606CA3B7AE94}"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935D7DA-7780-4267-B93D-B91B2941FFA9}"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8C01429-1EDF-41BA-B6A8-022944C77A72}" type="slidenum">
              <a:rPr lang="en-US">
                <a:solidFill>
                  <a:srgbClr val="FFFFFF"/>
                </a:solidFill>
              </a:rPr>
              <a:pPr>
                <a:defRPr/>
              </a:pPr>
              <a:t>‹#›</a:t>
            </a:fld>
            <a:endParaRPr lang="en-US">
              <a:solidFill>
                <a:srgbClr val="FFFFFF"/>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FFFFFF"/>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FFFFFF"/>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F67A41F7-0BEE-4EB5-9534-DFF8FC67176D}" type="slidenum">
              <a:rPr lang="en-US">
                <a:solidFill>
                  <a:srgbClr val="FFFFFF"/>
                </a:solidFill>
              </a:rPr>
              <a:pPr fontAlgn="base">
                <a:spcBef>
                  <a:spcPct val="0"/>
                </a:spcBef>
                <a:spcAft>
                  <a:spcPct val="0"/>
                </a:spcAft>
                <a:defRPr/>
              </a:pPr>
              <a:t>‹#›</a:t>
            </a:fld>
            <a:endParaRPr lang="en-US">
              <a:solidFill>
                <a:srgbClr val="FFFFFF"/>
              </a:solidFill>
            </a:endParaRPr>
          </a:p>
        </p:txBody>
      </p:sp>
    </p:spTree>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hyperlink" Target="http://www.newworldencyclopedia.org/d/images/a/a2/Tupa-inca-tunic.png"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2209800" y="1524001"/>
            <a:ext cx="7772400" cy="1470025"/>
          </a:xfrm>
        </p:spPr>
        <p:txBody>
          <a:bodyPr/>
          <a:lstStyle/>
          <a:p>
            <a:pPr eaLnBrk="1" hangingPunct="1"/>
            <a:r>
              <a:rPr lang="en-US">
                <a:solidFill>
                  <a:srgbClr val="FD4A03"/>
                </a:solidFill>
              </a:rPr>
              <a:t>Eyeing the Other</a:t>
            </a:r>
          </a:p>
        </p:txBody>
      </p:sp>
      <p:sp>
        <p:nvSpPr>
          <p:cNvPr id="6147" name="Rectangle 3"/>
          <p:cNvSpPr>
            <a:spLocks noGrp="1" noChangeArrowheads="1"/>
          </p:cNvSpPr>
          <p:nvPr>
            <p:ph type="subTitle" idx="1"/>
          </p:nvPr>
        </p:nvSpPr>
        <p:spPr>
          <a:xfrm>
            <a:off x="3886200" y="3886200"/>
            <a:ext cx="6400800" cy="1752600"/>
          </a:xfrm>
        </p:spPr>
        <p:txBody>
          <a:bodyPr/>
          <a:lstStyle/>
          <a:p>
            <a:pPr eaLnBrk="1" hangingPunct="1"/>
            <a:r>
              <a:rPr lang="en-US"/>
              <a:t>The Indigenous Response</a:t>
            </a:r>
          </a:p>
          <a:p>
            <a:pPr eaLnBrk="1" hangingPunct="1"/>
            <a:r>
              <a:rPr lang="en-US" sz="2400"/>
              <a:t>16</a:t>
            </a:r>
            <a:r>
              <a:rPr lang="en-US" sz="2400" baseline="30000"/>
              <a:t>th</a:t>
            </a:r>
            <a:r>
              <a:rPr lang="en-US" sz="2400"/>
              <a:t>-18</a:t>
            </a:r>
            <a:r>
              <a:rPr lang="en-US" sz="2400" baseline="30000"/>
              <a:t>th</a:t>
            </a:r>
            <a:r>
              <a:rPr lang="en-US" sz="2400"/>
              <a:t> Centuries</a:t>
            </a:r>
          </a:p>
          <a:p>
            <a:pPr eaLnBrk="1" hangingPunct="1"/>
            <a:endParaRPr lang="en-US" sz="2400"/>
          </a:p>
          <a:p>
            <a:pPr eaLnBrk="1" hangingPunct="1"/>
            <a:r>
              <a:rPr lang="en-US" sz="1600"/>
              <a:t>From Gauvin Bailey, </a:t>
            </a:r>
            <a:r>
              <a:rPr lang="en-US" sz="1600" i="1"/>
              <a:t>Art of Colonial Latin America</a:t>
            </a:r>
            <a:r>
              <a:rPr lang="en-US" sz="1600"/>
              <a:t>, 2005</a:t>
            </a:r>
          </a:p>
        </p:txBody>
      </p:sp>
      <p:pic>
        <p:nvPicPr>
          <p:cNvPr id="6148" name="Picture 4" descr="Nino_Luis_Our_Lady_of_the_Victory_of_Malaga_1735_oc_59inH"/>
          <p:cNvPicPr>
            <a:picLocks noChangeAspect="1" noChangeArrowheads="1"/>
          </p:cNvPicPr>
          <p:nvPr/>
        </p:nvPicPr>
        <p:blipFill>
          <a:blip r:embed="rId2" cstate="print"/>
          <a:srcRect/>
          <a:stretch>
            <a:fillRect/>
          </a:stretch>
        </p:blipFill>
        <p:spPr bwMode="auto">
          <a:xfrm>
            <a:off x="2266950" y="3505200"/>
            <a:ext cx="1885950" cy="2514600"/>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algn="l" eaLnBrk="1" hangingPunct="1"/>
            <a:r>
              <a:rPr lang="en-US" sz="1600"/>
              <a:t>Spanish Baroque, western façade of Cathedral at Santiago de Compostela, Spain</a:t>
            </a:r>
            <a:br>
              <a:rPr lang="en-US" sz="1600"/>
            </a:br>
            <a:r>
              <a:rPr lang="en-US" sz="1600"/>
              <a:t>façade begun in 1715 and completed mid-19</a:t>
            </a:r>
            <a:r>
              <a:rPr lang="en-US" sz="1600" baseline="30000"/>
              <a:t>th</a:t>
            </a:r>
            <a:r>
              <a:rPr lang="en-US" sz="1600"/>
              <a:t> century </a:t>
            </a:r>
            <a:br>
              <a:rPr lang="en-US" sz="1600"/>
            </a:br>
            <a:br>
              <a:rPr lang="en-US" sz="1600"/>
            </a:br>
            <a:r>
              <a:rPr lang="en-US" sz="1600"/>
              <a:t>(right) Cathedral of Mexico City, 1572-1813</a:t>
            </a:r>
          </a:p>
        </p:txBody>
      </p:sp>
      <p:pic>
        <p:nvPicPr>
          <p:cNvPr id="15363" name="Picture 5" descr="Art_111_Baroque_Westernfacade_SantiagoDeCompostela_spain"/>
          <p:cNvPicPr>
            <a:picLocks noChangeAspect="1" noChangeArrowheads="1"/>
          </p:cNvPicPr>
          <p:nvPr/>
        </p:nvPicPr>
        <p:blipFill>
          <a:blip r:embed="rId2" cstate="print"/>
          <a:srcRect/>
          <a:stretch>
            <a:fillRect/>
          </a:stretch>
        </p:blipFill>
        <p:spPr bwMode="auto">
          <a:xfrm>
            <a:off x="1143000" y="1828800"/>
            <a:ext cx="2960688" cy="4419600"/>
          </a:xfrm>
          <a:prstGeom prst="rect">
            <a:avLst/>
          </a:prstGeom>
          <a:noFill/>
          <a:ln w="9525">
            <a:noFill/>
            <a:miter lim="800000"/>
            <a:headEnd/>
            <a:tailEnd/>
          </a:ln>
        </p:spPr>
      </p:pic>
      <p:pic>
        <p:nvPicPr>
          <p:cNvPr id="15364" name="Picture 8" descr="Mexico_City_Cathedral"/>
          <p:cNvPicPr>
            <a:picLocks noChangeAspect="1" noChangeArrowheads="1"/>
          </p:cNvPicPr>
          <p:nvPr/>
        </p:nvPicPr>
        <p:blipFill>
          <a:blip r:embed="rId3" cstate="print"/>
          <a:srcRect/>
          <a:stretch>
            <a:fillRect/>
          </a:stretch>
        </p:blipFill>
        <p:spPr bwMode="auto">
          <a:xfrm>
            <a:off x="5562600" y="1703070"/>
            <a:ext cx="6019800" cy="4514850"/>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936625" y="25400"/>
            <a:ext cx="9372600" cy="762000"/>
          </a:xfrm>
        </p:spPr>
        <p:txBody>
          <a:bodyPr/>
          <a:lstStyle/>
          <a:p>
            <a:pPr eaLnBrk="1" hangingPunct="1"/>
            <a:r>
              <a:rPr lang="en-US" sz="1600" dirty="0"/>
              <a:t>“Mestizo” façade of the church of Santiago, Arequipa, Peru, 1698; detail right</a:t>
            </a:r>
            <a:br>
              <a:rPr lang="en-US" sz="1600" dirty="0"/>
            </a:br>
            <a:r>
              <a:rPr lang="en-US" sz="1600" dirty="0"/>
              <a:t>compare (below left) </a:t>
            </a:r>
            <a:r>
              <a:rPr lang="en-US" sz="1600" i="1" dirty="0"/>
              <a:t>Gate of the Sun</a:t>
            </a:r>
            <a:r>
              <a:rPr lang="en-US" sz="1600" dirty="0"/>
              <a:t>, Tiahuanaco, Bolivia, 500-700 AD</a:t>
            </a:r>
          </a:p>
        </p:txBody>
      </p:sp>
      <p:pic>
        <p:nvPicPr>
          <p:cNvPr id="17411" name="Picture 4" descr="facade_church_of_Santiago_Arequipa_Peru_1698"/>
          <p:cNvPicPr>
            <a:picLocks noChangeAspect="1" noChangeArrowheads="1"/>
          </p:cNvPicPr>
          <p:nvPr/>
        </p:nvPicPr>
        <p:blipFill>
          <a:blip r:embed="rId2" cstate="print"/>
          <a:srcRect/>
          <a:stretch>
            <a:fillRect/>
          </a:stretch>
        </p:blipFill>
        <p:spPr bwMode="auto">
          <a:xfrm>
            <a:off x="3200400" y="787400"/>
            <a:ext cx="8556357" cy="5649912"/>
          </a:xfrm>
          <a:prstGeom prst="rect">
            <a:avLst/>
          </a:prstGeom>
          <a:noFill/>
          <a:ln w="9525">
            <a:noFill/>
            <a:miter lim="800000"/>
            <a:headEnd/>
            <a:tailEnd/>
          </a:ln>
        </p:spPr>
      </p:pic>
      <p:pic>
        <p:nvPicPr>
          <p:cNvPr id="17412" name="Picture 6" descr="Gate_Of_the_sun_Tiahunaco_Bolivia_500_700AD"/>
          <p:cNvPicPr>
            <a:picLocks noChangeAspect="1" noChangeArrowheads="1"/>
          </p:cNvPicPr>
          <p:nvPr/>
        </p:nvPicPr>
        <p:blipFill>
          <a:blip r:embed="rId3" cstate="print">
            <a:lum bright="6000" contrast="24000"/>
          </a:blip>
          <a:srcRect/>
          <a:stretch>
            <a:fillRect/>
          </a:stretch>
        </p:blipFill>
        <p:spPr bwMode="auto">
          <a:xfrm>
            <a:off x="342900" y="4146550"/>
            <a:ext cx="3276600" cy="2505075"/>
          </a:xfrm>
          <a:prstGeom prst="rect">
            <a:avLst/>
          </a:prstGeom>
          <a:noFill/>
          <a:ln w="9525">
            <a:solidFill>
              <a:schemeClr val="tx2"/>
            </a:solid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981200" y="0"/>
            <a:ext cx="8229600" cy="762000"/>
          </a:xfrm>
        </p:spPr>
        <p:txBody>
          <a:bodyPr/>
          <a:lstStyle/>
          <a:p>
            <a:pPr eaLnBrk="1" hangingPunct="1"/>
            <a:r>
              <a:rPr lang="en-US" sz="1600"/>
              <a:t>“Mestizo” façade of the church of Santiago, Arequipa, Peru, 1698; detail right</a:t>
            </a:r>
            <a:br>
              <a:rPr lang="en-US" sz="1600"/>
            </a:br>
            <a:r>
              <a:rPr lang="en-US" sz="1600"/>
              <a:t>compare, below left, Inca period woven tunic, c. 1476-1534</a:t>
            </a:r>
          </a:p>
        </p:txBody>
      </p:sp>
      <p:pic>
        <p:nvPicPr>
          <p:cNvPr id="18435" name="Picture 3" descr="facade_church_of_Santiago_Arequipa_Peru_1698"/>
          <p:cNvPicPr>
            <a:picLocks noChangeAspect="1" noChangeArrowheads="1"/>
          </p:cNvPicPr>
          <p:nvPr/>
        </p:nvPicPr>
        <p:blipFill>
          <a:blip r:embed="rId2" cstate="print">
            <a:lum bright="26000" contrast="62000"/>
          </a:blip>
          <a:srcRect/>
          <a:stretch>
            <a:fillRect/>
          </a:stretch>
        </p:blipFill>
        <p:spPr bwMode="auto">
          <a:xfrm>
            <a:off x="2438400" y="762001"/>
            <a:ext cx="7315200" cy="4830763"/>
          </a:xfrm>
          <a:prstGeom prst="rect">
            <a:avLst/>
          </a:prstGeom>
          <a:noFill/>
          <a:ln w="9525">
            <a:noFill/>
            <a:miter lim="800000"/>
            <a:headEnd/>
            <a:tailEnd/>
          </a:ln>
        </p:spPr>
      </p:pic>
      <p:pic>
        <p:nvPicPr>
          <p:cNvPr id="18436" name="Picture 4" descr="Figural_elements_facade_Santiago_Arequipa_Peru_1698"/>
          <p:cNvPicPr>
            <a:picLocks noChangeAspect="1" noChangeArrowheads="1"/>
          </p:cNvPicPr>
          <p:nvPr/>
        </p:nvPicPr>
        <p:blipFill>
          <a:blip r:embed="rId3" cstate="print"/>
          <a:srcRect/>
          <a:stretch>
            <a:fillRect/>
          </a:stretch>
        </p:blipFill>
        <p:spPr bwMode="auto">
          <a:xfrm>
            <a:off x="8801100" y="3270839"/>
            <a:ext cx="2362200" cy="3149600"/>
          </a:xfrm>
          <a:prstGeom prst="rect">
            <a:avLst/>
          </a:prstGeom>
          <a:noFill/>
          <a:ln w="9525">
            <a:noFill/>
            <a:miter lim="800000"/>
            <a:headEnd/>
            <a:tailEnd/>
          </a:ln>
        </p:spPr>
      </p:pic>
      <p:pic>
        <p:nvPicPr>
          <p:cNvPr id="18437" name="Picture 8" descr="Image:Tupa-inca-tunic.png">
            <a:hlinkClick r:id="rId4"/>
          </p:cNvPr>
          <p:cNvPicPr>
            <a:picLocks noChangeAspect="1" noChangeArrowheads="1"/>
          </p:cNvPicPr>
          <p:nvPr/>
        </p:nvPicPr>
        <p:blipFill>
          <a:blip r:embed="rId5" cstate="print"/>
          <a:srcRect/>
          <a:stretch>
            <a:fillRect/>
          </a:stretch>
        </p:blipFill>
        <p:spPr bwMode="auto">
          <a:xfrm>
            <a:off x="457200" y="3268662"/>
            <a:ext cx="2871788" cy="3386138"/>
          </a:xfrm>
          <a:prstGeom prst="rect">
            <a:avLst/>
          </a:prstGeom>
          <a:noFill/>
          <a:ln w="9525">
            <a:solidFill>
              <a:srgbClr val="969696"/>
            </a:solid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1981200" y="274638"/>
            <a:ext cx="8229600" cy="792162"/>
          </a:xfrm>
        </p:spPr>
        <p:txBody>
          <a:bodyPr/>
          <a:lstStyle/>
          <a:p>
            <a:pPr eaLnBrk="1" hangingPunct="1"/>
            <a:r>
              <a:rPr lang="en-US" sz="1600"/>
              <a:t>Compare (right) the church of Santiago, Arequipa, Peru, 1698, with (left) Leon Battista Alberti, Sant’ Andrea, Mantua, Italy, designed 1470 CE, Italian Renaissance derived from antique Roman triumphal arch (below center)</a:t>
            </a:r>
          </a:p>
        </p:txBody>
      </p:sp>
      <p:pic>
        <p:nvPicPr>
          <p:cNvPr id="19459" name="Picture 5" descr="Church%20of%20Sant'Andrea"/>
          <p:cNvPicPr>
            <a:picLocks noChangeAspect="1" noChangeArrowheads="1"/>
          </p:cNvPicPr>
          <p:nvPr/>
        </p:nvPicPr>
        <p:blipFill>
          <a:blip r:embed="rId2" cstate="print"/>
          <a:srcRect/>
          <a:stretch>
            <a:fillRect/>
          </a:stretch>
        </p:blipFill>
        <p:spPr bwMode="auto">
          <a:xfrm>
            <a:off x="457199" y="1447800"/>
            <a:ext cx="3746089" cy="4419600"/>
          </a:xfrm>
          <a:prstGeom prst="rect">
            <a:avLst/>
          </a:prstGeom>
          <a:noFill/>
          <a:ln w="9525">
            <a:noFill/>
            <a:miter lim="800000"/>
            <a:headEnd/>
            <a:tailEnd/>
          </a:ln>
        </p:spPr>
      </p:pic>
      <p:pic>
        <p:nvPicPr>
          <p:cNvPr id="19460" name="Picture 6" descr="facade_church_of_Santiago_Arequipa_Peru_1698"/>
          <p:cNvPicPr>
            <a:picLocks noGrp="1" noChangeAspect="1" noChangeArrowheads="1"/>
          </p:cNvPicPr>
          <p:nvPr>
            <p:ph type="body" idx="1"/>
          </p:nvPr>
        </p:nvPicPr>
        <p:blipFill>
          <a:blip r:embed="rId3" cstate="print">
            <a:lum bright="20000" contrast="48000"/>
          </a:blip>
          <a:srcRect/>
          <a:stretch>
            <a:fillRect/>
          </a:stretch>
        </p:blipFill>
        <p:spPr>
          <a:xfrm>
            <a:off x="5638800" y="1295401"/>
            <a:ext cx="4800600" cy="3171825"/>
          </a:xfrm>
          <a:noFill/>
        </p:spPr>
      </p:pic>
      <p:sp>
        <p:nvSpPr>
          <p:cNvPr id="19461" name="Text Box 9"/>
          <p:cNvSpPr txBox="1">
            <a:spLocks noChangeArrowheads="1"/>
          </p:cNvSpPr>
          <p:nvPr/>
        </p:nvSpPr>
        <p:spPr bwMode="auto">
          <a:xfrm>
            <a:off x="7162800" y="6002337"/>
            <a:ext cx="2724150" cy="581025"/>
          </a:xfrm>
          <a:prstGeom prst="rect">
            <a:avLst/>
          </a:prstGeom>
          <a:noFill/>
          <a:ln w="9525">
            <a:noFill/>
            <a:miter lim="800000"/>
            <a:headEnd/>
            <a:tailEnd/>
          </a:ln>
        </p:spPr>
        <p:txBody>
          <a:bodyPr wrap="none">
            <a:spAutoFit/>
          </a:bodyPr>
          <a:lstStyle/>
          <a:p>
            <a:pPr fontAlgn="base">
              <a:spcBef>
                <a:spcPct val="0"/>
              </a:spcBef>
              <a:spcAft>
                <a:spcPct val="0"/>
              </a:spcAft>
            </a:pPr>
            <a:r>
              <a:rPr lang="en-US" sz="1600" dirty="0">
                <a:solidFill>
                  <a:srgbClr val="FFFFFF"/>
                </a:solidFill>
              </a:rPr>
              <a:t>Forum of Rome, Arch of </a:t>
            </a:r>
          </a:p>
          <a:p>
            <a:pPr fontAlgn="base">
              <a:spcBef>
                <a:spcPct val="0"/>
              </a:spcBef>
              <a:spcAft>
                <a:spcPct val="0"/>
              </a:spcAft>
            </a:pPr>
            <a:r>
              <a:rPr lang="en-US" sz="1600" dirty="0">
                <a:solidFill>
                  <a:srgbClr val="FFFFFF"/>
                </a:solidFill>
              </a:rPr>
              <a:t>Septimius Severus, 203 CE,</a:t>
            </a:r>
          </a:p>
        </p:txBody>
      </p:sp>
      <p:pic>
        <p:nvPicPr>
          <p:cNvPr id="19462" name="Picture 11" descr="arch_severus"/>
          <p:cNvPicPr>
            <a:picLocks noChangeAspect="1" noChangeArrowheads="1"/>
          </p:cNvPicPr>
          <p:nvPr/>
        </p:nvPicPr>
        <p:blipFill>
          <a:blip r:embed="rId4" cstate="print"/>
          <a:srcRect/>
          <a:stretch>
            <a:fillRect/>
          </a:stretch>
        </p:blipFill>
        <p:spPr bwMode="auto">
          <a:xfrm>
            <a:off x="4572000" y="4413249"/>
            <a:ext cx="2457450" cy="2298700"/>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6858000" y="3124201"/>
            <a:ext cx="3429000" cy="3306763"/>
          </a:xfrm>
        </p:spPr>
        <p:txBody>
          <a:bodyPr/>
          <a:lstStyle/>
          <a:p>
            <a:pPr algn="l"/>
            <a:r>
              <a:rPr lang="en-US" sz="1600" i="1"/>
              <a:t>Virgin of Carmel Saving Souls in Purgatory</a:t>
            </a:r>
            <a:r>
              <a:rPr lang="en-US" sz="1600"/>
              <a:t>, Circle of Diego Quispe Tito, Cuzco School, 17th century, collection of the Brooklyn Museum, New York. </a:t>
            </a:r>
            <a:br>
              <a:rPr lang="en-US" sz="1600"/>
            </a:br>
            <a:br>
              <a:rPr lang="en-US" sz="1600"/>
            </a:br>
            <a:r>
              <a:rPr lang="en-US" sz="1600"/>
              <a:t>Beginning in the 16</a:t>
            </a:r>
            <a:r>
              <a:rPr lang="en-US" sz="1600" baseline="30000"/>
              <a:t>th</a:t>
            </a:r>
            <a:r>
              <a:rPr lang="en-US" sz="1600"/>
              <a:t> century decades after the conquest  of the Inca empire, Cuzco (Inca capital) was considered the first artistic center that systematically taught European artistic techniques in the Americas </a:t>
            </a:r>
            <a:br>
              <a:rPr lang="en-US" sz="1600"/>
            </a:br>
            <a:endParaRPr lang="en-US" sz="1600">
              <a:latin typeface="Verdana" pitchFamily="34" charset="0"/>
              <a:ea typeface="Verdana" pitchFamily="34" charset="0"/>
              <a:cs typeface="Verdana" pitchFamily="34" charset="0"/>
            </a:endParaRPr>
          </a:p>
        </p:txBody>
      </p:sp>
      <p:pic>
        <p:nvPicPr>
          <p:cNvPr id="33795" name="Picture 2" descr="http://upload.wikimedia.org/wikipedia/commons/9/9f/Brooklyn_Museum_-_Virgin_of_Carmel_Saving_Souls_in_Purgatory_-_Circle_of_Diego_Quispe_Tito_-_overall.jpg"/>
          <p:cNvPicPr>
            <a:picLocks noChangeAspect="1" noChangeArrowheads="1"/>
          </p:cNvPicPr>
          <p:nvPr/>
        </p:nvPicPr>
        <p:blipFill>
          <a:blip r:embed="rId2" cstate="print"/>
          <a:srcRect/>
          <a:stretch>
            <a:fillRect/>
          </a:stretch>
        </p:blipFill>
        <p:spPr bwMode="auto">
          <a:xfrm>
            <a:off x="1828800" y="250825"/>
            <a:ext cx="4724400" cy="6376988"/>
          </a:xfrm>
          <a:prstGeom prst="rect">
            <a:avLst/>
          </a:prstGeom>
          <a:noFill/>
          <a:ln w="9525">
            <a:solidFill>
              <a:schemeClr val="tx1"/>
            </a:solid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800100" y="0"/>
            <a:ext cx="10591800" cy="1417638"/>
          </a:xfrm>
        </p:spPr>
        <p:txBody>
          <a:bodyPr/>
          <a:lstStyle/>
          <a:p>
            <a:pPr algn="l" eaLnBrk="1" hangingPunct="1"/>
            <a:r>
              <a:rPr lang="en-US" sz="1600" dirty="0"/>
              <a:t>(left)</a:t>
            </a:r>
            <a:r>
              <a:rPr lang="en-US" sz="1600" i="1" dirty="0"/>
              <a:t> Angel with a Harquebus </a:t>
            </a:r>
            <a:r>
              <a:rPr lang="en-US" sz="1600" dirty="0"/>
              <a:t>by the Master of </a:t>
            </a:r>
            <a:r>
              <a:rPr lang="en-US" sz="1600" dirty="0" err="1"/>
              <a:t>Calamarca</a:t>
            </a:r>
            <a:r>
              <a:rPr lang="en-US" sz="1600" dirty="0"/>
              <a:t>, one of a series of 35 anonymous paintings for a Catholic mission (Santiago Parrish) in </a:t>
            </a:r>
            <a:r>
              <a:rPr lang="en-US" sz="1600" dirty="0" err="1"/>
              <a:t>Calamarca</a:t>
            </a:r>
            <a:r>
              <a:rPr lang="en-US" sz="1600" dirty="0"/>
              <a:t>, Bolivia, c.1684. Oil on canvas, 63 X 46” </a:t>
            </a:r>
            <a:br>
              <a:rPr lang="en-US" sz="1600" dirty="0"/>
            </a:br>
            <a:endParaRPr lang="en-US" sz="1600" dirty="0"/>
          </a:p>
        </p:txBody>
      </p:sp>
      <p:pic>
        <p:nvPicPr>
          <p:cNvPr id="32771" name="Picture 10" descr="http://bolivianthoughts.files.wordpress.com/2012/01/angel-arcabucero-asiel-timor-dei-16501.jpg"/>
          <p:cNvPicPr>
            <a:picLocks noChangeAspect="1" noChangeArrowheads="1"/>
          </p:cNvPicPr>
          <p:nvPr/>
        </p:nvPicPr>
        <p:blipFill>
          <a:blip r:embed="rId2" cstate="print"/>
          <a:srcRect/>
          <a:stretch>
            <a:fillRect/>
          </a:stretch>
        </p:blipFill>
        <p:spPr bwMode="auto">
          <a:xfrm>
            <a:off x="1379507" y="1143000"/>
            <a:ext cx="3747664" cy="5078136"/>
          </a:xfrm>
          <a:prstGeom prst="rect">
            <a:avLst/>
          </a:prstGeom>
          <a:noFill/>
          <a:ln w="9525">
            <a:noFill/>
            <a:miter lim="800000"/>
            <a:headEnd/>
            <a:tailEnd/>
          </a:ln>
        </p:spPr>
      </p:pic>
      <p:pic>
        <p:nvPicPr>
          <p:cNvPr id="32772" name="Picture 12" descr="http://bolivianthoughts.files.wordpress.com/2012/01/calamarca-pagina-siete-30-jan-12.jpg"/>
          <p:cNvPicPr>
            <a:picLocks noChangeAspect="1" noChangeArrowheads="1"/>
          </p:cNvPicPr>
          <p:nvPr/>
        </p:nvPicPr>
        <p:blipFill>
          <a:blip r:embed="rId3" cstate="print"/>
          <a:srcRect/>
          <a:stretch>
            <a:fillRect/>
          </a:stretch>
        </p:blipFill>
        <p:spPr bwMode="auto">
          <a:xfrm>
            <a:off x="6096001" y="3733800"/>
            <a:ext cx="3959225" cy="2655888"/>
          </a:xfrm>
          <a:prstGeom prst="rect">
            <a:avLst/>
          </a:prstGeom>
          <a:noFill/>
          <a:ln w="9525">
            <a:solidFill>
              <a:schemeClr val="tx1"/>
            </a:solidFill>
            <a:miter lim="800000"/>
            <a:headEnd/>
            <a:tailEnd/>
          </a:ln>
        </p:spPr>
      </p:pic>
      <p:pic>
        <p:nvPicPr>
          <p:cNvPr id="32773" name="Picture 14" descr="http://archstl.org/missions/images/stories/CJoeslast055edit.jpg"/>
          <p:cNvPicPr>
            <a:picLocks noChangeAspect="1" noChangeArrowheads="1"/>
          </p:cNvPicPr>
          <p:nvPr/>
        </p:nvPicPr>
        <p:blipFill>
          <a:blip r:embed="rId4" cstate="print"/>
          <a:srcRect/>
          <a:stretch>
            <a:fillRect/>
          </a:stretch>
        </p:blipFill>
        <p:spPr bwMode="auto">
          <a:xfrm>
            <a:off x="7086601" y="1219201"/>
            <a:ext cx="2066925" cy="2333625"/>
          </a:xfrm>
          <a:prstGeom prst="rect">
            <a:avLst/>
          </a:prstGeom>
          <a:noFill/>
          <a:ln w="9525">
            <a:solidFill>
              <a:schemeClr val="tx1"/>
            </a:solidFill>
            <a:miter lim="800000"/>
            <a:headEnd/>
            <a:tailEnd/>
          </a:ln>
        </p:spPr>
      </p:pic>
      <p:sp>
        <p:nvSpPr>
          <p:cNvPr id="32774" name="Rectangle 10"/>
          <p:cNvSpPr>
            <a:spLocks noChangeArrowheads="1"/>
          </p:cNvSpPr>
          <p:nvPr/>
        </p:nvSpPr>
        <p:spPr bwMode="auto">
          <a:xfrm>
            <a:off x="1646237" y="6297337"/>
            <a:ext cx="2794000" cy="338138"/>
          </a:xfrm>
          <a:prstGeom prst="rect">
            <a:avLst/>
          </a:prstGeom>
          <a:noFill/>
          <a:ln w="9525">
            <a:noFill/>
            <a:miter lim="800000"/>
            <a:headEnd/>
            <a:tailEnd/>
          </a:ln>
        </p:spPr>
        <p:txBody>
          <a:bodyPr wrap="none">
            <a:spAutoFit/>
          </a:bodyPr>
          <a:lstStyle/>
          <a:p>
            <a:pPr fontAlgn="base">
              <a:spcBef>
                <a:spcPct val="0"/>
              </a:spcBef>
              <a:spcAft>
                <a:spcPct val="0"/>
              </a:spcAft>
            </a:pPr>
            <a:r>
              <a:rPr lang="en-US" sz="1600" dirty="0">
                <a:solidFill>
                  <a:srgbClr val="FFFFFF"/>
                </a:solidFill>
              </a:rPr>
              <a:t>The angels are androgynous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609600" y="0"/>
            <a:ext cx="10668000" cy="1143000"/>
          </a:xfrm>
        </p:spPr>
        <p:txBody>
          <a:bodyPr/>
          <a:lstStyle/>
          <a:p>
            <a:pPr algn="l" eaLnBrk="1" hangingPunct="1"/>
            <a:r>
              <a:rPr lang="en-US" sz="1600" i="1" dirty="0"/>
              <a:t>Archangel with Gun</a:t>
            </a:r>
            <a:r>
              <a:rPr lang="en-US" sz="1600" dirty="0"/>
              <a:t>, Circle of the Master of </a:t>
            </a:r>
            <a:r>
              <a:rPr lang="en-US" sz="1600" dirty="0" err="1"/>
              <a:t>Calamarca</a:t>
            </a:r>
            <a:r>
              <a:rPr lang="en-US" sz="1600" dirty="0"/>
              <a:t>, late 17</a:t>
            </a:r>
            <a:r>
              <a:rPr lang="en-US" sz="1600" baseline="30000" dirty="0"/>
              <a:t>th</a:t>
            </a:r>
            <a:r>
              <a:rPr lang="en-US" sz="1600" dirty="0"/>
              <a:t> century, oil on cotton, 18 ½ in H, Cuzco School (Peru, Bolivia and </a:t>
            </a:r>
            <a:r>
              <a:rPr lang="en-US" sz="1600" dirty="0" err="1"/>
              <a:t>Equador</a:t>
            </a:r>
            <a:r>
              <a:rPr lang="en-US" sz="1600" dirty="0"/>
              <a:t>). New Orleans Museum of Art</a:t>
            </a:r>
            <a:br>
              <a:rPr lang="en-US" sz="1600" dirty="0"/>
            </a:br>
            <a:r>
              <a:rPr lang="en-US" sz="1600" dirty="0"/>
              <a:t>Do such images “renew,” “translate” or “appropriate” Catholic iconography?</a:t>
            </a:r>
            <a:r>
              <a:rPr lang="en-US" sz="1800" dirty="0"/>
              <a:t> </a:t>
            </a:r>
          </a:p>
        </p:txBody>
      </p:sp>
      <p:pic>
        <p:nvPicPr>
          <p:cNvPr id="31747" name="Picture 3" descr="Circle_of_Master_of_CCalamarca_LakeTiticacaSchool_Archangel_with_Gun)late17thC_oiloncotton_47cmH"/>
          <p:cNvPicPr>
            <a:picLocks noChangeAspect="1" noChangeArrowheads="1"/>
          </p:cNvPicPr>
          <p:nvPr/>
        </p:nvPicPr>
        <p:blipFill>
          <a:blip r:embed="rId2" cstate="print"/>
          <a:srcRect/>
          <a:stretch>
            <a:fillRect/>
          </a:stretch>
        </p:blipFill>
        <p:spPr bwMode="auto">
          <a:xfrm>
            <a:off x="4038600" y="1143000"/>
            <a:ext cx="3875088" cy="5410200"/>
          </a:xfrm>
          <a:prstGeom prst="rect">
            <a:avLst/>
          </a:prstGeom>
          <a:noFill/>
          <a:ln w="9525">
            <a:solidFill>
              <a:schemeClr val="tx1"/>
            </a:solid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cstate="print"/>
          <a:srcRect/>
          <a:stretch>
            <a:fillRect/>
          </a:stretch>
        </p:blipFill>
        <p:spPr bwMode="auto">
          <a:xfrm>
            <a:off x="3657600" y="228600"/>
            <a:ext cx="5029200" cy="6477000"/>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304800" y="0"/>
            <a:ext cx="11658600" cy="1447800"/>
          </a:xfrm>
        </p:spPr>
        <p:txBody>
          <a:bodyPr/>
          <a:lstStyle/>
          <a:p>
            <a:pPr algn="l" eaLnBrk="1" hangingPunct="1"/>
            <a:r>
              <a:rPr lang="en-US" sz="1600" dirty="0"/>
              <a:t>(left), </a:t>
            </a:r>
            <a:r>
              <a:rPr lang="en-US" sz="1600" b="1" dirty="0"/>
              <a:t>Luis Niño</a:t>
            </a:r>
            <a:r>
              <a:rPr lang="en-US" sz="1600" dirty="0"/>
              <a:t> (active 1716-1758), </a:t>
            </a:r>
            <a:r>
              <a:rPr lang="en-US" sz="1600" i="1" dirty="0"/>
              <a:t>Our Lady of the Victory of Málaga,</a:t>
            </a:r>
            <a:r>
              <a:rPr lang="en-US" sz="1600" dirty="0"/>
              <a:t> 59 x 43 in, 1730’s, Potosi, Peru. oil on canvas with gold stamping, Denver Museum.  The new moon and vertical stripes on the skirt refer to the Inca </a:t>
            </a:r>
            <a:r>
              <a:rPr lang="en-US" sz="1600" dirty="0" err="1"/>
              <a:t>tumi</a:t>
            </a:r>
            <a:r>
              <a:rPr lang="en-US" sz="1600" dirty="0"/>
              <a:t> ceremonial knife and a pin worn by an Inca princess, pearls and flowers at feet may allude to Andean ritual offerings, Red feathered wings on angelic musicians is also Inca; red feathers were worn by Inca nobility.</a:t>
            </a:r>
          </a:p>
        </p:txBody>
      </p:sp>
      <p:pic>
        <p:nvPicPr>
          <p:cNvPr id="24579" name="Picture 4" descr="Nino_Luis_Our_Lady_of_the_Victory_of_Malaga_1735_oc_59inH"/>
          <p:cNvPicPr>
            <a:picLocks noChangeAspect="1" noChangeArrowheads="1"/>
          </p:cNvPicPr>
          <p:nvPr/>
        </p:nvPicPr>
        <p:blipFill>
          <a:blip r:embed="rId2" cstate="print"/>
          <a:srcRect/>
          <a:stretch>
            <a:fillRect/>
          </a:stretch>
        </p:blipFill>
        <p:spPr bwMode="auto">
          <a:xfrm>
            <a:off x="1143000" y="1472974"/>
            <a:ext cx="3771900" cy="5029200"/>
          </a:xfrm>
          <a:prstGeom prst="rect">
            <a:avLst/>
          </a:prstGeom>
          <a:noFill/>
          <a:ln w="9525">
            <a:noFill/>
            <a:miter lim="800000"/>
            <a:headEnd/>
            <a:tailEnd/>
          </a:ln>
        </p:spPr>
      </p:pic>
      <p:sp>
        <p:nvSpPr>
          <p:cNvPr id="24580" name="Text Box 6"/>
          <p:cNvSpPr txBox="1">
            <a:spLocks noChangeArrowheads="1"/>
          </p:cNvSpPr>
          <p:nvPr/>
        </p:nvSpPr>
        <p:spPr bwMode="auto">
          <a:xfrm>
            <a:off x="5943600" y="6491288"/>
            <a:ext cx="1111250" cy="366712"/>
          </a:xfrm>
          <a:prstGeom prst="rect">
            <a:avLst/>
          </a:prstGeom>
          <a:noFill/>
          <a:ln w="9525">
            <a:noFill/>
            <a:miter lim="800000"/>
            <a:headEnd/>
            <a:tailEnd/>
          </a:ln>
        </p:spPr>
        <p:txBody>
          <a:bodyPr wrap="none">
            <a:spAutoFit/>
          </a:bodyPr>
          <a:lstStyle/>
          <a:p>
            <a:pPr fontAlgn="base">
              <a:spcBef>
                <a:spcPct val="0"/>
              </a:spcBef>
              <a:spcAft>
                <a:spcPct val="0"/>
              </a:spcAft>
            </a:pPr>
            <a:r>
              <a:rPr lang="en-US">
                <a:solidFill>
                  <a:srgbClr val="E3EBF1"/>
                </a:solidFill>
              </a:rPr>
              <a:t>Inca tumi</a:t>
            </a:r>
          </a:p>
        </p:txBody>
      </p:sp>
      <p:pic>
        <p:nvPicPr>
          <p:cNvPr id="24581" name="Picture 8" descr="ladymalaga_large"/>
          <p:cNvPicPr>
            <a:picLocks noChangeAspect="1" noChangeArrowheads="1"/>
          </p:cNvPicPr>
          <p:nvPr/>
        </p:nvPicPr>
        <p:blipFill>
          <a:blip r:embed="rId3" cstate="print"/>
          <a:srcRect/>
          <a:stretch>
            <a:fillRect/>
          </a:stretch>
        </p:blipFill>
        <p:spPr bwMode="auto">
          <a:xfrm>
            <a:off x="5883276" y="1600200"/>
            <a:ext cx="4784725" cy="2286000"/>
          </a:xfrm>
          <a:prstGeom prst="rect">
            <a:avLst/>
          </a:prstGeom>
          <a:noFill/>
          <a:ln w="9525">
            <a:noFill/>
            <a:miter lim="800000"/>
            <a:headEnd/>
            <a:tailEnd/>
          </a:ln>
        </p:spPr>
      </p:pic>
      <p:sp>
        <p:nvSpPr>
          <p:cNvPr id="24582" name="Text Box 9"/>
          <p:cNvSpPr txBox="1">
            <a:spLocks noChangeArrowheads="1"/>
          </p:cNvSpPr>
          <p:nvPr/>
        </p:nvSpPr>
        <p:spPr bwMode="auto">
          <a:xfrm>
            <a:off x="9220200" y="3962401"/>
            <a:ext cx="844550" cy="366713"/>
          </a:xfrm>
          <a:prstGeom prst="rect">
            <a:avLst/>
          </a:prstGeom>
          <a:noFill/>
          <a:ln w="9525">
            <a:noFill/>
            <a:miter lim="800000"/>
            <a:headEnd/>
            <a:tailEnd/>
          </a:ln>
        </p:spPr>
        <p:txBody>
          <a:bodyPr wrap="none">
            <a:spAutoFit/>
          </a:bodyPr>
          <a:lstStyle/>
          <a:p>
            <a:pPr fontAlgn="base">
              <a:spcBef>
                <a:spcPct val="0"/>
              </a:spcBef>
              <a:spcAft>
                <a:spcPct val="0"/>
              </a:spcAft>
            </a:pPr>
            <a:r>
              <a:rPr lang="en-US">
                <a:solidFill>
                  <a:srgbClr val="FFFFFF"/>
                </a:solidFill>
              </a:rPr>
              <a:t>details</a:t>
            </a:r>
          </a:p>
        </p:txBody>
      </p:sp>
      <p:pic>
        <p:nvPicPr>
          <p:cNvPr id="24583" name="Picture 11" descr="tumi"/>
          <p:cNvPicPr>
            <a:picLocks noChangeAspect="1" noChangeArrowheads="1"/>
          </p:cNvPicPr>
          <p:nvPr/>
        </p:nvPicPr>
        <p:blipFill>
          <a:blip r:embed="rId4" cstate="print"/>
          <a:srcRect/>
          <a:stretch>
            <a:fillRect/>
          </a:stretch>
        </p:blipFill>
        <p:spPr bwMode="auto">
          <a:xfrm>
            <a:off x="5867400" y="4114800"/>
            <a:ext cx="1131888" cy="2362200"/>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469900" y="2362200"/>
            <a:ext cx="5029200" cy="4191000"/>
          </a:xfrm>
        </p:spPr>
        <p:txBody>
          <a:bodyPr/>
          <a:lstStyle/>
          <a:p>
            <a:pPr algn="l" eaLnBrk="1" hangingPunct="1"/>
            <a:r>
              <a:rPr lang="en-US" sz="1600" i="1" dirty="0"/>
              <a:t>The Virgin Mary of the Cerro Rico of Potosi</a:t>
            </a:r>
            <a:r>
              <a:rPr lang="en-US" sz="1600" dirty="0"/>
              <a:t>, 18</a:t>
            </a:r>
            <a:r>
              <a:rPr lang="en-US" sz="1600" baseline="30000" dirty="0"/>
              <a:t>th</a:t>
            </a:r>
            <a:r>
              <a:rPr lang="en-US" sz="1600" dirty="0"/>
              <a:t> century, 53 x 41in, Casa Nacional de </a:t>
            </a:r>
            <a:r>
              <a:rPr lang="en-US" sz="1600" dirty="0" err="1"/>
              <a:t>Moneda</a:t>
            </a:r>
            <a:r>
              <a:rPr lang="en-US" sz="1600" dirty="0"/>
              <a:t>, Potosi, What are the Andean references? Cero Rico is the mountain that yielded enormous wealth for the Spanish. By 1600 Potosí was the largest metropolis in the Americas and a mercantile power of international renown. </a:t>
            </a:r>
          </a:p>
        </p:txBody>
      </p:sp>
      <p:pic>
        <p:nvPicPr>
          <p:cNvPr id="25603" name="Picture 4" descr="Virgin_Mary_of_the_Cerro_Rico_of_Potosi_18thC_oc_54inH"/>
          <p:cNvPicPr>
            <a:picLocks noChangeAspect="1" noChangeArrowheads="1"/>
          </p:cNvPicPr>
          <p:nvPr/>
        </p:nvPicPr>
        <p:blipFill>
          <a:blip r:embed="rId2" cstate="print">
            <a:lum contrast="-2000"/>
          </a:blip>
          <a:srcRect/>
          <a:stretch>
            <a:fillRect/>
          </a:stretch>
        </p:blipFill>
        <p:spPr bwMode="auto">
          <a:xfrm>
            <a:off x="5867400" y="82978"/>
            <a:ext cx="5194300" cy="6692043"/>
          </a:xfrm>
          <a:prstGeom prst="rect">
            <a:avLst/>
          </a:prstGeom>
          <a:noFill/>
          <a:ln w="9525">
            <a:solidFill>
              <a:srgbClr val="FF9900"/>
            </a:solid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228600" y="0"/>
            <a:ext cx="7924800" cy="1143000"/>
          </a:xfrm>
        </p:spPr>
        <p:txBody>
          <a:bodyPr/>
          <a:lstStyle/>
          <a:p>
            <a:pPr algn="l" eaLnBrk="1" hangingPunct="1"/>
            <a:r>
              <a:rPr lang="en-US" sz="1600" b="1" dirty="0"/>
              <a:t>Juan Bautista </a:t>
            </a:r>
            <a:r>
              <a:rPr lang="en-US" sz="1600" b="1" dirty="0" err="1"/>
              <a:t>Cuiris</a:t>
            </a:r>
            <a:r>
              <a:rPr lang="en-US" sz="1600" b="1" dirty="0"/>
              <a:t> </a:t>
            </a:r>
            <a:r>
              <a:rPr lang="en-US" sz="1600" dirty="0"/>
              <a:t>(Spanish, active in Mexico) </a:t>
            </a:r>
            <a:r>
              <a:rPr lang="en-US" sz="1600" i="1" dirty="0"/>
              <a:t>Feather Picture of the Virgin Mary</a:t>
            </a:r>
            <a:r>
              <a:rPr lang="en-US" sz="1600" dirty="0"/>
              <a:t>, Mexico, Michoacán, c. 1550/80, hummingbird and parrot feathers on wood; signed </a:t>
            </a:r>
          </a:p>
        </p:txBody>
      </p:sp>
      <p:pic>
        <p:nvPicPr>
          <p:cNvPr id="7171" name="Picture 3" descr="Madonnebild_Federn_250"/>
          <p:cNvPicPr>
            <a:picLocks noChangeAspect="1" noChangeArrowheads="1"/>
          </p:cNvPicPr>
          <p:nvPr/>
        </p:nvPicPr>
        <p:blipFill>
          <a:blip r:embed="rId2" cstate="print"/>
          <a:srcRect/>
          <a:stretch>
            <a:fillRect/>
          </a:stretch>
        </p:blipFill>
        <p:spPr bwMode="auto">
          <a:xfrm>
            <a:off x="1219200" y="1066800"/>
            <a:ext cx="4038600" cy="5686348"/>
          </a:xfrm>
          <a:prstGeom prst="rect">
            <a:avLst/>
          </a:prstGeom>
          <a:noFill/>
          <a:ln w="9525">
            <a:solidFill>
              <a:srgbClr val="808080"/>
            </a:solidFill>
            <a:miter lim="800000"/>
            <a:headEnd/>
            <a:tailEnd/>
          </a:ln>
        </p:spPr>
      </p:pic>
      <p:pic>
        <p:nvPicPr>
          <p:cNvPr id="7172" name="Picture 5" descr="Image1"/>
          <p:cNvPicPr>
            <a:picLocks noChangeAspect="1" noChangeArrowheads="1"/>
          </p:cNvPicPr>
          <p:nvPr/>
        </p:nvPicPr>
        <p:blipFill>
          <a:blip r:embed="rId3" cstate="print"/>
          <a:srcRect/>
          <a:stretch>
            <a:fillRect/>
          </a:stretch>
        </p:blipFill>
        <p:spPr bwMode="auto">
          <a:xfrm>
            <a:off x="8001000" y="285751"/>
            <a:ext cx="3543300" cy="3314700"/>
          </a:xfrm>
          <a:prstGeom prst="rect">
            <a:avLst/>
          </a:prstGeom>
          <a:noFill/>
          <a:ln w="9525">
            <a:noFill/>
            <a:miter lim="800000"/>
            <a:headEnd/>
            <a:tailEnd/>
          </a:ln>
        </p:spPr>
      </p:pic>
      <p:pic>
        <p:nvPicPr>
          <p:cNvPr id="7173" name="Picture 7" descr="Image3"/>
          <p:cNvPicPr>
            <a:picLocks noChangeAspect="1" noChangeArrowheads="1"/>
          </p:cNvPicPr>
          <p:nvPr/>
        </p:nvPicPr>
        <p:blipFill>
          <a:blip r:embed="rId4" cstate="print"/>
          <a:srcRect/>
          <a:stretch>
            <a:fillRect/>
          </a:stretch>
        </p:blipFill>
        <p:spPr bwMode="auto">
          <a:xfrm>
            <a:off x="7829550" y="3600451"/>
            <a:ext cx="3886200" cy="2593975"/>
          </a:xfrm>
          <a:prstGeom prst="rect">
            <a:avLst/>
          </a:prstGeom>
          <a:noFill/>
          <a:ln w="9525">
            <a:noFill/>
            <a:miter lim="800000"/>
            <a:headEnd/>
            <a:tailEnd/>
          </a:ln>
        </p:spPr>
      </p:pic>
      <p:sp>
        <p:nvSpPr>
          <p:cNvPr id="7174" name="Text Box 8"/>
          <p:cNvSpPr txBox="1">
            <a:spLocks noChangeArrowheads="1"/>
          </p:cNvSpPr>
          <p:nvPr/>
        </p:nvSpPr>
        <p:spPr bwMode="auto">
          <a:xfrm>
            <a:off x="7842613" y="6172123"/>
            <a:ext cx="3911600" cy="581025"/>
          </a:xfrm>
          <a:prstGeom prst="rect">
            <a:avLst/>
          </a:prstGeom>
          <a:noFill/>
          <a:ln w="9525">
            <a:noFill/>
            <a:miter lim="800000"/>
            <a:headEnd/>
            <a:tailEnd/>
          </a:ln>
        </p:spPr>
        <p:txBody>
          <a:bodyPr wrap="none">
            <a:spAutoFit/>
          </a:bodyPr>
          <a:lstStyle/>
          <a:p>
            <a:pPr fontAlgn="base">
              <a:spcBef>
                <a:spcPct val="0"/>
              </a:spcBef>
              <a:spcAft>
                <a:spcPct val="0"/>
              </a:spcAft>
            </a:pPr>
            <a:r>
              <a:rPr lang="en-US" sz="1600" dirty="0">
                <a:solidFill>
                  <a:srgbClr val="FFFFFF"/>
                </a:solidFill>
              </a:rPr>
              <a:t>Aztec feather shield, pre-Conquest, detail</a:t>
            </a:r>
          </a:p>
          <a:p>
            <a:pPr fontAlgn="base">
              <a:spcBef>
                <a:spcPct val="0"/>
              </a:spcBef>
              <a:spcAft>
                <a:spcPct val="0"/>
              </a:spcAft>
            </a:pPr>
            <a:r>
              <a:rPr lang="en-US" sz="1600" dirty="0">
                <a:solidFill>
                  <a:srgbClr val="FFFFFF"/>
                </a:solidFill>
              </a:rPr>
              <a:t>Shows gold work</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algn="l" eaLnBrk="1" hangingPunct="1"/>
            <a:r>
              <a:rPr lang="en-US" sz="1600"/>
              <a:t>Does the ancient Andean practice of human sacrifice have some bearing on this early-17th-century Peruvian polychrome wood sculpture of the child Jesus as a dark-haired child wearing a red tunic and gravely presenting a human heart in his right hand while holding half a heart in his left?</a:t>
            </a:r>
          </a:p>
        </p:txBody>
      </p:sp>
      <p:pic>
        <p:nvPicPr>
          <p:cNvPr id="28675" name="Picture 4" descr="ColonialPeru_ChurchofSanPedro_Lima_babyJesusholdingHeart"/>
          <p:cNvPicPr>
            <a:picLocks noChangeAspect="1" noChangeArrowheads="1"/>
          </p:cNvPicPr>
          <p:nvPr/>
        </p:nvPicPr>
        <p:blipFill>
          <a:blip r:embed="rId2" cstate="print"/>
          <a:srcRect/>
          <a:stretch>
            <a:fillRect/>
          </a:stretch>
        </p:blipFill>
        <p:spPr bwMode="auto">
          <a:xfrm>
            <a:off x="4648200" y="1600200"/>
            <a:ext cx="2857500" cy="4286250"/>
          </a:xfrm>
          <a:prstGeom prst="rect">
            <a:avLst/>
          </a:prstGeom>
          <a:noFill/>
          <a:ln w="9525">
            <a:noFill/>
            <a:miter lim="800000"/>
            <a:headEnd/>
            <a:tailEnd/>
          </a:ln>
        </p:spPr>
      </p:pic>
      <p:sp>
        <p:nvSpPr>
          <p:cNvPr id="28676" name="Text Box 5"/>
          <p:cNvSpPr txBox="1">
            <a:spLocks noChangeArrowheads="1"/>
          </p:cNvSpPr>
          <p:nvPr/>
        </p:nvSpPr>
        <p:spPr bwMode="auto">
          <a:xfrm>
            <a:off x="4419601" y="6019800"/>
            <a:ext cx="3178175" cy="336550"/>
          </a:xfrm>
          <a:prstGeom prst="rect">
            <a:avLst/>
          </a:prstGeom>
          <a:noFill/>
          <a:ln w="9525">
            <a:noFill/>
            <a:miter lim="800000"/>
            <a:headEnd/>
            <a:tailEnd/>
          </a:ln>
        </p:spPr>
        <p:txBody>
          <a:bodyPr wrap="none">
            <a:spAutoFit/>
          </a:bodyPr>
          <a:lstStyle/>
          <a:p>
            <a:pPr fontAlgn="base">
              <a:spcBef>
                <a:spcPct val="0"/>
              </a:spcBef>
              <a:spcAft>
                <a:spcPct val="0"/>
              </a:spcAft>
            </a:pPr>
            <a:r>
              <a:rPr lang="en-US" sz="1600">
                <a:solidFill>
                  <a:srgbClr val="FFFFFF"/>
                </a:solidFill>
              </a:rPr>
              <a:t>Church of San Pedro, Lima, Peru</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563562"/>
          </a:xfrm>
        </p:spPr>
        <p:txBody>
          <a:bodyPr/>
          <a:lstStyle/>
          <a:p>
            <a:pPr algn="l"/>
            <a:r>
              <a:rPr lang="es-ES" sz="1600" dirty="0"/>
              <a:t>Felipe </a:t>
            </a:r>
            <a:r>
              <a:rPr lang="es-ES" sz="1600" dirty="0" err="1"/>
              <a:t>Guaman</a:t>
            </a:r>
            <a:r>
              <a:rPr lang="es-ES" sz="1600" dirty="0"/>
              <a:t> Poma de Ayala, </a:t>
            </a:r>
            <a:r>
              <a:rPr lang="en-US" sz="1600" dirty="0"/>
              <a:t>The First Ambassador, </a:t>
            </a:r>
            <a:r>
              <a:rPr lang="en-US" sz="1600" i="1" dirty="0"/>
              <a:t>The First New Chronicle and Good Government</a:t>
            </a:r>
            <a:r>
              <a:rPr lang="en-US" sz="1600" dirty="0"/>
              <a:t>,1615</a:t>
            </a:r>
          </a:p>
        </p:txBody>
      </p:sp>
      <p:pic>
        <p:nvPicPr>
          <p:cNvPr id="3" name="Picture 2"/>
          <p:cNvPicPr>
            <a:picLocks noChangeAspect="1"/>
          </p:cNvPicPr>
          <p:nvPr/>
        </p:nvPicPr>
        <p:blipFill>
          <a:blip r:embed="rId2"/>
          <a:stretch>
            <a:fillRect/>
          </a:stretch>
        </p:blipFill>
        <p:spPr>
          <a:xfrm>
            <a:off x="2209801" y="787506"/>
            <a:ext cx="4236376" cy="5987711"/>
          </a:xfrm>
          <a:prstGeom prst="rect">
            <a:avLst/>
          </a:prstGeom>
        </p:spPr>
      </p:pic>
    </p:spTree>
    <p:extLst>
      <p:ext uri="{BB962C8B-B14F-4D97-AF65-F5344CB8AC3E}">
        <p14:creationId xmlns:p14="http://schemas.microsoft.com/office/powerpoint/2010/main" val="38192041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838200" y="0"/>
            <a:ext cx="9372600" cy="1828800"/>
          </a:xfrm>
        </p:spPr>
        <p:txBody>
          <a:bodyPr/>
          <a:lstStyle/>
          <a:p>
            <a:pPr algn="l" eaLnBrk="1" hangingPunct="1"/>
            <a:r>
              <a:rPr lang="en-US" sz="1600" dirty="0"/>
              <a:t>(right) </a:t>
            </a:r>
            <a:r>
              <a:rPr lang="en-US" sz="1600" i="1" dirty="0"/>
              <a:t>Pre-Columbian Inca Tunic</a:t>
            </a:r>
            <a:r>
              <a:rPr lang="en-US" sz="1600" dirty="0"/>
              <a:t>, alpaca, c.1400-1532 AD.</a:t>
            </a:r>
            <a:br>
              <a:rPr lang="en-US" sz="1600" dirty="0"/>
            </a:br>
            <a:br>
              <a:rPr lang="en-US" sz="1600" dirty="0"/>
            </a:br>
            <a:r>
              <a:rPr lang="en-US" sz="1600" dirty="0"/>
              <a:t>(left) 16</a:t>
            </a:r>
            <a:r>
              <a:rPr lang="en-US" sz="1600" baseline="30000" dirty="0"/>
              <a:t>th</a:t>
            </a:r>
            <a:r>
              <a:rPr lang="en-US" sz="1600" dirty="0"/>
              <a:t> to early 17</a:t>
            </a:r>
            <a:r>
              <a:rPr lang="en-US" sz="1600" baseline="30000" dirty="0"/>
              <a:t>th</a:t>
            </a:r>
            <a:r>
              <a:rPr lang="en-US" sz="1600" dirty="0"/>
              <a:t> century Andean woman’s tunic, cotton and camelid </a:t>
            </a:r>
            <a:br>
              <a:rPr lang="en-US" sz="1600" dirty="0"/>
            </a:br>
            <a:r>
              <a:rPr lang="en-US" sz="1600" dirty="0"/>
              <a:t>Blend of European organic motifs with Andean geometrics. Communicated indigenous history and social rank. Colonial Andean tunics were potentially subversive.</a:t>
            </a:r>
          </a:p>
        </p:txBody>
      </p:sp>
      <p:pic>
        <p:nvPicPr>
          <p:cNvPr id="29700" name="Picture 5" descr="inca_tunic_c1400_1532_woven_alpaca"/>
          <p:cNvPicPr>
            <a:picLocks noChangeAspect="1" noChangeArrowheads="1"/>
          </p:cNvPicPr>
          <p:nvPr/>
        </p:nvPicPr>
        <p:blipFill>
          <a:blip r:embed="rId2" cstate="print">
            <a:lum contrast="12000"/>
          </a:blip>
          <a:srcRect/>
          <a:stretch>
            <a:fillRect/>
          </a:stretch>
        </p:blipFill>
        <p:spPr bwMode="auto">
          <a:xfrm>
            <a:off x="6705601" y="1905000"/>
            <a:ext cx="3847547" cy="4495800"/>
          </a:xfrm>
          <a:prstGeom prst="rect">
            <a:avLst/>
          </a:prstGeom>
          <a:noFill/>
          <a:ln w="9525">
            <a:noFill/>
            <a:miter lim="800000"/>
            <a:headEnd/>
            <a:tailEnd/>
          </a:ln>
        </p:spPr>
      </p:pic>
      <p:pic>
        <p:nvPicPr>
          <p:cNvPr id="2" name="Picture 1"/>
          <p:cNvPicPr>
            <a:picLocks noChangeAspect="1"/>
          </p:cNvPicPr>
          <p:nvPr/>
        </p:nvPicPr>
        <p:blipFill>
          <a:blip r:embed="rId3"/>
          <a:stretch>
            <a:fillRect/>
          </a:stretch>
        </p:blipFill>
        <p:spPr>
          <a:xfrm>
            <a:off x="914400" y="2030537"/>
            <a:ext cx="4753412" cy="4244726"/>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228600" y="274638"/>
            <a:ext cx="11430000" cy="1782762"/>
          </a:xfrm>
        </p:spPr>
        <p:txBody>
          <a:bodyPr/>
          <a:lstStyle/>
          <a:p>
            <a:pPr algn="l" eaLnBrk="1" hangingPunct="1"/>
            <a:r>
              <a:rPr lang="en-US" sz="1600" b="1" dirty="0"/>
              <a:t>Francisco Tito </a:t>
            </a:r>
            <a:r>
              <a:rPr lang="en-US" sz="1600" b="1" dirty="0" err="1"/>
              <a:t>Yupanqui</a:t>
            </a:r>
            <a:r>
              <a:rPr lang="en-US" sz="1600" dirty="0"/>
              <a:t> (Andean), </a:t>
            </a:r>
            <a:r>
              <a:rPr lang="en-US" sz="1600" i="1" dirty="0"/>
              <a:t>Our Lady of Copacabana </a:t>
            </a:r>
            <a:r>
              <a:rPr lang="en-US" sz="1600" dirty="0"/>
              <a:t>(the “Dark Virgin”), 1583, Bolivia, plaster and fiber from the maguey plant, gold leaf, the garments reproduce the colors and dress of an Inca princess. The original shape is permanently hidden by rich robes and cloaks, and the carved hair has been covered by a wig. The image of the Virgin measures over four feet with the features of the inhabitants of the region. Powerful Catholic cults were generated by native Andeans.</a:t>
            </a:r>
          </a:p>
        </p:txBody>
      </p:sp>
      <p:pic>
        <p:nvPicPr>
          <p:cNvPr id="30723" name="Picture 3" descr="bol2"/>
          <p:cNvPicPr>
            <a:picLocks noChangeAspect="1" noChangeArrowheads="1"/>
          </p:cNvPicPr>
          <p:nvPr/>
        </p:nvPicPr>
        <p:blipFill>
          <a:blip r:embed="rId2" cstate="print">
            <a:lum contrast="50000"/>
          </a:blip>
          <a:srcRect/>
          <a:stretch>
            <a:fillRect/>
          </a:stretch>
        </p:blipFill>
        <p:spPr bwMode="auto">
          <a:xfrm>
            <a:off x="1066800" y="2438401"/>
            <a:ext cx="2057400" cy="2824180"/>
          </a:xfrm>
          <a:prstGeom prst="rect">
            <a:avLst/>
          </a:prstGeom>
          <a:noFill/>
          <a:ln w="9525">
            <a:noFill/>
            <a:miter lim="800000"/>
            <a:headEnd/>
            <a:tailEnd/>
          </a:ln>
        </p:spPr>
      </p:pic>
      <p:pic>
        <p:nvPicPr>
          <p:cNvPr id="30724" name="Picture 4" descr="299a3036-844a-4695-b3b0-71547b658f0a_m"/>
          <p:cNvPicPr>
            <a:picLocks noChangeAspect="1" noChangeArrowheads="1"/>
          </p:cNvPicPr>
          <p:nvPr/>
        </p:nvPicPr>
        <p:blipFill>
          <a:blip r:embed="rId3" cstate="print"/>
          <a:srcRect/>
          <a:stretch>
            <a:fillRect/>
          </a:stretch>
        </p:blipFill>
        <p:spPr bwMode="auto">
          <a:xfrm>
            <a:off x="5715000" y="2133600"/>
            <a:ext cx="5562600" cy="4171950"/>
          </a:xfrm>
          <a:prstGeom prst="rect">
            <a:avLst/>
          </a:prstGeom>
          <a:noFill/>
          <a:ln w="9525">
            <a:noFill/>
            <a:miter lim="800000"/>
            <a:headEnd/>
            <a:tailEnd/>
          </a:ln>
        </p:spPr>
      </p:pic>
      <p:pic>
        <p:nvPicPr>
          <p:cNvPr id="30725" name="Picture 5" descr="ImagenNoticia83063"/>
          <p:cNvPicPr>
            <a:picLocks noChangeAspect="1" noChangeArrowheads="1"/>
          </p:cNvPicPr>
          <p:nvPr/>
        </p:nvPicPr>
        <p:blipFill>
          <a:blip r:embed="rId4" cstate="print"/>
          <a:srcRect/>
          <a:stretch>
            <a:fillRect/>
          </a:stretch>
        </p:blipFill>
        <p:spPr bwMode="auto">
          <a:xfrm>
            <a:off x="3505200" y="2438401"/>
            <a:ext cx="1206500" cy="1447800"/>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1676400" y="274638"/>
            <a:ext cx="8839200" cy="1096962"/>
          </a:xfrm>
        </p:spPr>
        <p:txBody>
          <a:bodyPr/>
          <a:lstStyle/>
          <a:p>
            <a:pPr algn="l" eaLnBrk="1" hangingPunct="1"/>
            <a:r>
              <a:rPr lang="en-US" sz="1600" dirty="0"/>
              <a:t>Colonial Andean </a:t>
            </a:r>
            <a:r>
              <a:rPr lang="en-US" sz="1600" b="1" dirty="0" err="1"/>
              <a:t>Kero</a:t>
            </a:r>
            <a:r>
              <a:rPr lang="en-US" sz="1600" dirty="0"/>
              <a:t>, late 17</a:t>
            </a:r>
            <a:r>
              <a:rPr lang="en-US" sz="1600" baseline="30000" dirty="0"/>
              <a:t>th</a:t>
            </a:r>
            <a:r>
              <a:rPr lang="en-US" sz="1600" dirty="0"/>
              <a:t>-18</a:t>
            </a:r>
            <a:r>
              <a:rPr lang="en-US" sz="1600" baseline="30000" dirty="0"/>
              <a:t>th</a:t>
            </a:r>
            <a:r>
              <a:rPr lang="en-US" sz="1600" dirty="0"/>
              <a:t> century, wood and pigment inlay, 8 in. </a:t>
            </a:r>
            <a:br>
              <a:rPr lang="en-US" sz="1600" b="1" dirty="0"/>
            </a:br>
            <a:r>
              <a:rPr lang="en-US" sz="1600" dirty="0"/>
              <a:t>(right) Pre-conquest </a:t>
            </a:r>
            <a:r>
              <a:rPr lang="en-US" sz="1600" b="1" dirty="0" err="1"/>
              <a:t>Kero</a:t>
            </a:r>
            <a:r>
              <a:rPr lang="en-US" sz="1600" dirty="0"/>
              <a:t>, A.D. 1000-1200, Moquegua, Peru. </a:t>
            </a:r>
          </a:p>
        </p:txBody>
      </p:sp>
      <p:pic>
        <p:nvPicPr>
          <p:cNvPr id="35843" name="Picture 4" descr="Kero_17th_18thC_wood_pigment_inlay_7inH"/>
          <p:cNvPicPr>
            <a:picLocks noChangeAspect="1" noChangeArrowheads="1"/>
          </p:cNvPicPr>
          <p:nvPr/>
        </p:nvPicPr>
        <p:blipFill>
          <a:blip r:embed="rId2" cstate="print"/>
          <a:srcRect/>
          <a:stretch>
            <a:fillRect/>
          </a:stretch>
        </p:blipFill>
        <p:spPr bwMode="auto">
          <a:xfrm>
            <a:off x="2590800" y="1752600"/>
            <a:ext cx="3314700" cy="4419600"/>
          </a:xfrm>
          <a:prstGeom prst="rect">
            <a:avLst/>
          </a:prstGeom>
          <a:noFill/>
          <a:ln w="9525">
            <a:noFill/>
            <a:miter lim="800000"/>
            <a:headEnd/>
            <a:tailEnd/>
          </a:ln>
        </p:spPr>
      </p:pic>
      <p:pic>
        <p:nvPicPr>
          <p:cNvPr id="35844" name="Picture 5" descr="Inca_Kero AD1000_1200_Peru"/>
          <p:cNvPicPr>
            <a:picLocks noChangeAspect="1" noChangeArrowheads="1"/>
          </p:cNvPicPr>
          <p:nvPr/>
        </p:nvPicPr>
        <p:blipFill>
          <a:blip r:embed="rId3" cstate="print"/>
          <a:srcRect/>
          <a:stretch>
            <a:fillRect/>
          </a:stretch>
        </p:blipFill>
        <p:spPr bwMode="auto">
          <a:xfrm>
            <a:off x="6858001" y="2133600"/>
            <a:ext cx="3273425" cy="3600450"/>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 descr="Spanish &amp; Portuguese trade routes.jpg"/>
          <p:cNvPicPr>
            <a:picLocks noChangeAspect="1"/>
          </p:cNvPicPr>
          <p:nvPr/>
        </p:nvPicPr>
        <p:blipFill>
          <a:blip r:embed="rId2" cstate="print"/>
          <a:srcRect/>
          <a:stretch>
            <a:fillRect/>
          </a:stretch>
        </p:blipFill>
        <p:spPr bwMode="auto">
          <a:xfrm>
            <a:off x="1447800" y="1524000"/>
            <a:ext cx="9309100" cy="3932238"/>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r>
              <a:rPr lang="en-US" sz="1600"/>
              <a:t>Batea (flat wooden tray), 17</a:t>
            </a:r>
            <a:r>
              <a:rPr lang="en-US" sz="1600" baseline="30000"/>
              <a:t>th</a:t>
            </a:r>
            <a:r>
              <a:rPr lang="en-US" sz="1600"/>
              <a:t> century, inlaid lacquer, wood, 49 inches</a:t>
            </a:r>
            <a:br>
              <a:rPr lang="en-US" sz="1600"/>
            </a:br>
            <a:r>
              <a:rPr lang="en-US" sz="1600"/>
              <a:t>Michoacán and Guerrero, Asian influence</a:t>
            </a:r>
          </a:p>
        </p:txBody>
      </p:sp>
      <p:pic>
        <p:nvPicPr>
          <p:cNvPr id="37891" name="Picture 4" descr="Batea_inlaid_laquer_wood_17thC_49in"/>
          <p:cNvPicPr>
            <a:picLocks noChangeAspect="1" noChangeArrowheads="1"/>
          </p:cNvPicPr>
          <p:nvPr/>
        </p:nvPicPr>
        <p:blipFill>
          <a:blip r:embed="rId2" cstate="print">
            <a:lum bright="20000" contrast="22000"/>
          </a:blip>
          <a:srcRect/>
          <a:stretch>
            <a:fillRect/>
          </a:stretch>
        </p:blipFill>
        <p:spPr bwMode="auto">
          <a:xfrm>
            <a:off x="2286000" y="1524000"/>
            <a:ext cx="4800600" cy="4756150"/>
          </a:xfrm>
          <a:prstGeom prst="rect">
            <a:avLst/>
          </a:prstGeom>
          <a:noFill/>
          <a:ln w="9525">
            <a:noFill/>
            <a:miter lim="800000"/>
            <a:headEnd/>
            <a:tailEnd/>
          </a:ln>
        </p:spPr>
      </p:pic>
      <p:pic>
        <p:nvPicPr>
          <p:cNvPr id="37892" name="Picture 6" descr="lacquerware_item_085"/>
          <p:cNvPicPr>
            <a:picLocks noChangeAspect="1" noChangeArrowheads="1"/>
          </p:cNvPicPr>
          <p:nvPr/>
        </p:nvPicPr>
        <p:blipFill>
          <a:blip r:embed="rId3" cstate="print"/>
          <a:srcRect/>
          <a:stretch>
            <a:fillRect/>
          </a:stretch>
        </p:blipFill>
        <p:spPr bwMode="auto">
          <a:xfrm>
            <a:off x="8153401" y="1676400"/>
            <a:ext cx="1871663" cy="3200400"/>
          </a:xfrm>
          <a:prstGeom prst="rect">
            <a:avLst/>
          </a:prstGeom>
          <a:noFill/>
          <a:ln w="9525">
            <a:noFill/>
            <a:miter lim="800000"/>
            <a:headEnd/>
            <a:tailEnd/>
          </a:ln>
        </p:spPr>
      </p:pic>
      <p:sp>
        <p:nvSpPr>
          <p:cNvPr id="37893" name="Text Box 7"/>
          <p:cNvSpPr txBox="1">
            <a:spLocks noChangeArrowheads="1"/>
          </p:cNvSpPr>
          <p:nvPr/>
        </p:nvSpPr>
        <p:spPr bwMode="auto">
          <a:xfrm>
            <a:off x="8229600" y="4876800"/>
            <a:ext cx="2101850" cy="641350"/>
          </a:xfrm>
          <a:prstGeom prst="rect">
            <a:avLst/>
          </a:prstGeom>
          <a:noFill/>
          <a:ln w="9525">
            <a:noFill/>
            <a:miter lim="800000"/>
            <a:headEnd/>
            <a:tailEnd/>
          </a:ln>
        </p:spPr>
        <p:txBody>
          <a:bodyPr wrap="none">
            <a:spAutoFit/>
          </a:bodyPr>
          <a:lstStyle/>
          <a:p>
            <a:pPr fontAlgn="base">
              <a:spcBef>
                <a:spcPct val="0"/>
              </a:spcBef>
              <a:spcAft>
                <a:spcPct val="0"/>
              </a:spcAft>
            </a:pPr>
            <a:r>
              <a:rPr lang="en-US">
                <a:solidFill>
                  <a:srgbClr val="FFFFFF"/>
                </a:solidFill>
              </a:rPr>
              <a:t>Mexican lacquered</a:t>
            </a:r>
          </a:p>
          <a:p>
            <a:pPr fontAlgn="base">
              <a:spcBef>
                <a:spcPct val="0"/>
              </a:spcBef>
              <a:spcAft>
                <a:spcPct val="0"/>
              </a:spcAft>
            </a:pPr>
            <a:r>
              <a:rPr lang="en-US">
                <a:solidFill>
                  <a:srgbClr val="FFFFFF"/>
                </a:solidFill>
              </a:rPr>
              <a:t>gourd</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1981200" y="274638"/>
            <a:ext cx="8229600" cy="792162"/>
          </a:xfrm>
        </p:spPr>
        <p:txBody>
          <a:bodyPr/>
          <a:lstStyle/>
          <a:p>
            <a:pPr algn="l" eaLnBrk="1" hangingPunct="1"/>
            <a:r>
              <a:rPr lang="en-US" sz="1600" b="1"/>
              <a:t>Manuel de la Cerda</a:t>
            </a:r>
            <a:r>
              <a:rPr lang="en-US" sz="1600"/>
              <a:t>, Japanned writing desk, c. 1760, lacquered and painted wood 61 “ high, Japanese lacquer, The Hispanic Society of America, NYC</a:t>
            </a:r>
          </a:p>
        </p:txBody>
      </p:sp>
      <p:pic>
        <p:nvPicPr>
          <p:cNvPr id="38915" name="Picture 4" descr="Cerda_Manuel_de_la_japanned_writing_desk_1760"/>
          <p:cNvPicPr>
            <a:picLocks noChangeAspect="1" noChangeArrowheads="1"/>
          </p:cNvPicPr>
          <p:nvPr/>
        </p:nvPicPr>
        <p:blipFill>
          <a:blip r:embed="rId2" cstate="print"/>
          <a:srcRect/>
          <a:stretch>
            <a:fillRect/>
          </a:stretch>
        </p:blipFill>
        <p:spPr bwMode="auto">
          <a:xfrm>
            <a:off x="4191001" y="1752600"/>
            <a:ext cx="3687763" cy="4464050"/>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p:txBody>
          <a:bodyPr/>
          <a:lstStyle/>
          <a:p>
            <a:r>
              <a:rPr lang="en-US" sz="3200"/>
              <a:t>The Virgin of Guadalupe: </a:t>
            </a:r>
            <a:br>
              <a:rPr lang="en-US" sz="3200"/>
            </a:br>
            <a:r>
              <a:rPr lang="en-US" sz="3200"/>
              <a:t>Symbol of Conquest or Liberation?</a:t>
            </a:r>
          </a:p>
        </p:txBody>
      </p:sp>
      <p:sp>
        <p:nvSpPr>
          <p:cNvPr id="2051" name="Subtitle 2"/>
          <p:cNvSpPr>
            <a:spLocks noGrp="1"/>
          </p:cNvSpPr>
          <p:nvPr>
            <p:ph type="subTitle" idx="1"/>
          </p:nvPr>
        </p:nvSpPr>
        <p:spPr>
          <a:xfrm>
            <a:off x="2590800" y="3886200"/>
            <a:ext cx="7086600" cy="1752600"/>
          </a:xfrm>
        </p:spPr>
        <p:txBody>
          <a:bodyPr/>
          <a:lstStyle/>
          <a:p>
            <a:r>
              <a:rPr lang="en-US" sz="1800"/>
              <a:t>Article by </a:t>
            </a:r>
            <a:r>
              <a:rPr lang="en-US" sz="1800" b="1"/>
              <a:t>Jeanette Peterson</a:t>
            </a:r>
            <a:r>
              <a:rPr lang="en-US" sz="1800"/>
              <a:t>, Ph.D. in Latin American art history from UCLA, Associate Professor of Art History, UC Santa Barbara and author of </a:t>
            </a:r>
            <a:r>
              <a:rPr lang="en-US" sz="1800" i="1"/>
              <a:t>The Paradise Garden Murals of Malinalco: Utopia and Imperial Policy in Sixteenth-century Mexico</a:t>
            </a:r>
          </a:p>
        </p:txBody>
      </p:sp>
    </p:spTree>
    <p:extLst>
      <p:ext uri="{BB962C8B-B14F-4D97-AF65-F5344CB8AC3E}">
        <p14:creationId xmlns:p14="http://schemas.microsoft.com/office/powerpoint/2010/main" val="27947917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pPr algn="l"/>
            <a:r>
              <a:rPr lang="en-US" sz="1600" i="1">
                <a:latin typeface="Verdana" pitchFamily="34" charset="0"/>
                <a:ea typeface="Verdana" pitchFamily="34" charset="0"/>
                <a:cs typeface="Verdana" pitchFamily="34" charset="0"/>
              </a:rPr>
              <a:t>Virgin of Guadalupe</a:t>
            </a:r>
            <a:r>
              <a:rPr lang="en-US" sz="1600">
                <a:latin typeface="Verdana" pitchFamily="34" charset="0"/>
                <a:ea typeface="Verdana" pitchFamily="34" charset="0"/>
                <a:cs typeface="Verdana" pitchFamily="34" charset="0"/>
              </a:rPr>
              <a:t>, 16</a:t>
            </a:r>
            <a:r>
              <a:rPr lang="en-US" sz="1600" baseline="30000">
                <a:latin typeface="Verdana" pitchFamily="34" charset="0"/>
                <a:ea typeface="Verdana" pitchFamily="34" charset="0"/>
                <a:cs typeface="Verdana" pitchFamily="34" charset="0"/>
              </a:rPr>
              <a:t>th</a:t>
            </a:r>
            <a:r>
              <a:rPr lang="en-US" sz="1600">
                <a:latin typeface="Verdana" pitchFamily="34" charset="0"/>
                <a:ea typeface="Verdana" pitchFamily="34" charset="0"/>
                <a:cs typeface="Verdana" pitchFamily="34" charset="0"/>
              </a:rPr>
              <a:t> century, oil and tempera (?) on maguey cactus cloth and cotton, 69 x 41 inches, Basilica of Guadalupe, Mexico City</a:t>
            </a:r>
          </a:p>
        </p:txBody>
      </p:sp>
      <p:pic>
        <p:nvPicPr>
          <p:cNvPr id="3075" name="Picture 2" descr="http://holyrosarysite.com/wp-content/uploads/2012/12/Our-Lady-of-Guadalupe-Image12.jpg"/>
          <p:cNvPicPr>
            <a:picLocks noChangeAspect="1" noChangeArrowheads="1"/>
          </p:cNvPicPr>
          <p:nvPr/>
        </p:nvPicPr>
        <p:blipFill>
          <a:blip r:embed="rId2" cstate="print"/>
          <a:srcRect/>
          <a:stretch>
            <a:fillRect/>
          </a:stretch>
        </p:blipFill>
        <p:spPr bwMode="auto">
          <a:xfrm>
            <a:off x="6172200" y="1447800"/>
            <a:ext cx="4229100" cy="4933950"/>
          </a:xfrm>
          <a:prstGeom prst="rect">
            <a:avLst/>
          </a:prstGeom>
          <a:noFill/>
          <a:ln w="9525">
            <a:noFill/>
            <a:miter lim="800000"/>
            <a:headEnd/>
            <a:tailEnd/>
          </a:ln>
        </p:spPr>
      </p:pic>
      <p:pic>
        <p:nvPicPr>
          <p:cNvPr id="3076" name="Picture 4" descr="http://0.tqn.com/d/gomexico/1/0/n/9/-/-/guadalupe_image.jpg"/>
          <p:cNvPicPr>
            <a:picLocks noChangeAspect="1" noChangeArrowheads="1"/>
          </p:cNvPicPr>
          <p:nvPr/>
        </p:nvPicPr>
        <p:blipFill>
          <a:blip r:embed="rId3" cstate="print"/>
          <a:srcRect/>
          <a:stretch>
            <a:fillRect/>
          </a:stretch>
        </p:blipFill>
        <p:spPr bwMode="auto">
          <a:xfrm>
            <a:off x="1752600" y="2057400"/>
            <a:ext cx="4368800" cy="3276600"/>
          </a:xfrm>
          <a:prstGeom prst="rect">
            <a:avLst/>
          </a:prstGeom>
          <a:noFill/>
          <a:ln w="9525">
            <a:noFill/>
            <a:miter lim="800000"/>
            <a:headEnd/>
            <a:tailEnd/>
          </a:ln>
        </p:spPr>
      </p:pic>
    </p:spTree>
    <p:extLst>
      <p:ext uri="{BB962C8B-B14F-4D97-AF65-F5344CB8AC3E}">
        <p14:creationId xmlns:p14="http://schemas.microsoft.com/office/powerpoint/2010/main" val="25809484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228600" y="0"/>
            <a:ext cx="11582400" cy="1417638"/>
          </a:xfrm>
        </p:spPr>
        <p:txBody>
          <a:bodyPr/>
          <a:lstStyle/>
          <a:p>
            <a:pPr algn="l" eaLnBrk="1" hangingPunct="1"/>
            <a:r>
              <a:rPr lang="en-US" sz="1600" dirty="0"/>
              <a:t>(left)</a:t>
            </a:r>
            <a:r>
              <a:rPr lang="en-US" sz="1600" i="1" dirty="0"/>
              <a:t> The Miraculous Mass of Saint Gregory</a:t>
            </a:r>
            <a:r>
              <a:rPr lang="en-US" sz="1600" dirty="0"/>
              <a:t>, Mexico City, 1539, feather on wood, 26 x 22”  Commissioned by the first colonial governor of Tenochtitlan as a gift for Pope Paul III</a:t>
            </a:r>
            <a:br>
              <a:rPr lang="en-US" sz="1600" dirty="0"/>
            </a:br>
            <a:r>
              <a:rPr lang="en-US" sz="1600" dirty="0"/>
              <a:t>(center) Giovani Pietro </a:t>
            </a:r>
            <a:r>
              <a:rPr lang="en-US" sz="1600" dirty="0" err="1"/>
              <a:t>Birago</a:t>
            </a:r>
            <a:r>
              <a:rPr lang="en-US" sz="1600" dirty="0"/>
              <a:t>, </a:t>
            </a:r>
            <a:r>
              <a:rPr lang="en-US" sz="1600" i="1" dirty="0"/>
              <a:t>Mass of Saint Gregory</a:t>
            </a:r>
            <a:r>
              <a:rPr lang="en-US" sz="1600" dirty="0"/>
              <a:t>, engraving from the painting, Milan, Italy, c. 1490 , typical source for colonial Mexican feather painting</a:t>
            </a:r>
            <a:br>
              <a:rPr lang="en-US" sz="1600" dirty="0"/>
            </a:br>
            <a:r>
              <a:rPr lang="en-US" sz="1600" dirty="0"/>
              <a:t>(corner right) Pre-Conquest Aztec feathered shield, c. 1500 CE</a:t>
            </a:r>
          </a:p>
        </p:txBody>
      </p:sp>
      <p:pic>
        <p:nvPicPr>
          <p:cNvPr id="8195" name="Picture 3" descr="art_111_feather_painting_mass_stGregory_mexicoCity_1539"/>
          <p:cNvPicPr>
            <a:picLocks noChangeAspect="1" noChangeArrowheads="1"/>
          </p:cNvPicPr>
          <p:nvPr/>
        </p:nvPicPr>
        <p:blipFill>
          <a:blip r:embed="rId2" cstate="print"/>
          <a:srcRect/>
          <a:stretch>
            <a:fillRect/>
          </a:stretch>
        </p:blipFill>
        <p:spPr bwMode="auto">
          <a:xfrm>
            <a:off x="1371600" y="1469725"/>
            <a:ext cx="4198938" cy="5195858"/>
          </a:xfrm>
          <a:prstGeom prst="rect">
            <a:avLst/>
          </a:prstGeom>
          <a:noFill/>
          <a:ln w="9525">
            <a:noFill/>
            <a:miter lim="800000"/>
            <a:headEnd/>
            <a:tailEnd/>
          </a:ln>
        </p:spPr>
      </p:pic>
      <p:pic>
        <p:nvPicPr>
          <p:cNvPr id="8196" name="Picture 4" descr="Art_111_collateral_StGregoryMass_1497_Birago_Giovan Pietro"/>
          <p:cNvPicPr>
            <a:picLocks noChangeAspect="1" noChangeArrowheads="1"/>
          </p:cNvPicPr>
          <p:nvPr/>
        </p:nvPicPr>
        <p:blipFill>
          <a:blip r:embed="rId3" cstate="print">
            <a:grayscl/>
          </a:blip>
          <a:srcRect/>
          <a:stretch>
            <a:fillRect/>
          </a:stretch>
        </p:blipFill>
        <p:spPr bwMode="auto">
          <a:xfrm>
            <a:off x="5867401" y="1676400"/>
            <a:ext cx="2270125" cy="3327400"/>
          </a:xfrm>
          <a:prstGeom prst="rect">
            <a:avLst/>
          </a:prstGeom>
          <a:noFill/>
          <a:ln w="9525">
            <a:noFill/>
            <a:miter lim="800000"/>
            <a:headEnd/>
            <a:tailEnd/>
          </a:ln>
        </p:spPr>
      </p:pic>
      <p:pic>
        <p:nvPicPr>
          <p:cNvPr id="8197" name="Picture 5" descr="aztec_feathered_shield1"/>
          <p:cNvPicPr>
            <a:picLocks noChangeAspect="1" noChangeArrowheads="1"/>
          </p:cNvPicPr>
          <p:nvPr/>
        </p:nvPicPr>
        <p:blipFill>
          <a:blip r:embed="rId4" cstate="print"/>
          <a:srcRect/>
          <a:stretch>
            <a:fillRect/>
          </a:stretch>
        </p:blipFill>
        <p:spPr bwMode="auto">
          <a:xfrm>
            <a:off x="8610600" y="3559175"/>
            <a:ext cx="2895600" cy="2889250"/>
          </a:xfrm>
          <a:prstGeom prst="rect">
            <a:avLst/>
          </a:prstGeom>
          <a:noFill/>
          <a:ln w="9525">
            <a:noFill/>
            <a:miter lim="800000"/>
            <a:headEnd/>
            <a:tailEnd/>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1981200" y="274638"/>
            <a:ext cx="3733800" cy="2925762"/>
          </a:xfrm>
        </p:spPr>
        <p:txBody>
          <a:bodyPr/>
          <a:lstStyle/>
          <a:p>
            <a:pPr algn="l"/>
            <a:r>
              <a:rPr lang="en-US" sz="1600" b="1">
                <a:latin typeface="Verdana" pitchFamily="34" charset="0"/>
                <a:ea typeface="Verdana" pitchFamily="34" charset="0"/>
                <a:cs typeface="Verdana" pitchFamily="34" charset="0"/>
              </a:rPr>
              <a:t>Samuel Stradanus</a:t>
            </a:r>
            <a:r>
              <a:rPr lang="en-US" sz="1600">
                <a:latin typeface="Verdana" pitchFamily="34" charset="0"/>
                <a:ea typeface="Verdana" pitchFamily="34" charset="0"/>
                <a:cs typeface="Verdana" pitchFamily="34" charset="0"/>
              </a:rPr>
              <a:t>, </a:t>
            </a:r>
            <a:r>
              <a:rPr lang="en-US" sz="1600" i="1">
                <a:latin typeface="Verdana" pitchFamily="34" charset="0"/>
                <a:ea typeface="Verdana" pitchFamily="34" charset="0"/>
                <a:cs typeface="Verdana" pitchFamily="34" charset="0"/>
              </a:rPr>
              <a:t>Indulgence for Alms toward the Erection of a Church Dedicated to the Virgin of Guadalupe</a:t>
            </a:r>
            <a:r>
              <a:rPr lang="en-US" sz="1600">
                <a:latin typeface="Verdana" pitchFamily="34" charset="0"/>
                <a:ea typeface="Verdana" pitchFamily="34" charset="0"/>
                <a:cs typeface="Verdana" pitchFamily="34" charset="0"/>
              </a:rPr>
              <a:t>, ca. 1615-20, copper engraving, c.13 x 8 inches, Metropolitan MA, NYC</a:t>
            </a:r>
            <a:br>
              <a:rPr lang="en-US" sz="1600">
                <a:latin typeface="Verdana" pitchFamily="34" charset="0"/>
                <a:ea typeface="Verdana" pitchFamily="34" charset="0"/>
                <a:cs typeface="Verdana" pitchFamily="34" charset="0"/>
              </a:rPr>
            </a:br>
            <a:br>
              <a:rPr lang="en-US" sz="1600">
                <a:latin typeface="Verdana" pitchFamily="34" charset="0"/>
                <a:ea typeface="Verdana" pitchFamily="34" charset="0"/>
                <a:cs typeface="Verdana" pitchFamily="34" charset="0"/>
              </a:rPr>
            </a:br>
            <a:r>
              <a:rPr lang="en-US" sz="1600">
                <a:latin typeface="Verdana" pitchFamily="34" charset="0"/>
                <a:ea typeface="Verdana" pitchFamily="34" charset="0"/>
                <a:cs typeface="Verdana" pitchFamily="34" charset="0"/>
              </a:rPr>
              <a:t>Ex votos represent miracles performed by the Virgin on behalf of the creole white ruling class</a:t>
            </a:r>
          </a:p>
        </p:txBody>
      </p:sp>
      <p:pic>
        <p:nvPicPr>
          <p:cNvPr id="4099" name="Picture 2" descr="http://images.metmuseum.org/CRDImages/dp/web-large/MM63127.jpg"/>
          <p:cNvPicPr>
            <a:picLocks noChangeAspect="1" noChangeArrowheads="1"/>
          </p:cNvPicPr>
          <p:nvPr/>
        </p:nvPicPr>
        <p:blipFill>
          <a:blip r:embed="rId2" cstate="print"/>
          <a:srcRect/>
          <a:stretch>
            <a:fillRect/>
          </a:stretch>
        </p:blipFill>
        <p:spPr bwMode="auto">
          <a:xfrm>
            <a:off x="5994400" y="15876"/>
            <a:ext cx="4445000" cy="6765925"/>
          </a:xfrm>
          <a:prstGeom prst="rect">
            <a:avLst/>
          </a:prstGeom>
          <a:noFill/>
          <a:ln w="9525">
            <a:noFill/>
            <a:miter lim="800000"/>
            <a:headEnd/>
            <a:tailEnd/>
          </a:ln>
        </p:spPr>
      </p:pic>
    </p:spTree>
    <p:extLst>
      <p:ext uri="{BB962C8B-B14F-4D97-AF65-F5344CB8AC3E}">
        <p14:creationId xmlns:p14="http://schemas.microsoft.com/office/powerpoint/2010/main" val="35994075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1981200" y="274638"/>
            <a:ext cx="3276600" cy="2239962"/>
          </a:xfrm>
        </p:spPr>
        <p:txBody>
          <a:bodyPr/>
          <a:lstStyle/>
          <a:p>
            <a:pPr algn="l"/>
            <a:r>
              <a:rPr lang="en-US" sz="1600" b="1">
                <a:latin typeface="Verdana" pitchFamily="34" charset="0"/>
                <a:ea typeface="Verdana" pitchFamily="34" charset="0"/>
                <a:cs typeface="Verdana" pitchFamily="34" charset="0"/>
              </a:rPr>
              <a:t>Yolanda Lopez</a:t>
            </a:r>
            <a:r>
              <a:rPr lang="en-US" sz="1600">
                <a:latin typeface="Verdana" pitchFamily="34" charset="0"/>
                <a:ea typeface="Verdana" pitchFamily="34" charset="0"/>
                <a:cs typeface="Verdana" pitchFamily="34" charset="0"/>
              </a:rPr>
              <a:t>, </a:t>
            </a:r>
            <a:r>
              <a:rPr lang="en-US" sz="1600" i="1">
                <a:latin typeface="Verdana" pitchFamily="34" charset="0"/>
                <a:ea typeface="Verdana" pitchFamily="34" charset="0"/>
                <a:cs typeface="Verdana" pitchFamily="34" charset="0"/>
              </a:rPr>
              <a:t>Self-Portrait as a Jogger with Symbols of Guadalupe</a:t>
            </a:r>
            <a:r>
              <a:rPr lang="en-US" sz="1600">
                <a:latin typeface="Verdana" pitchFamily="34" charset="0"/>
                <a:ea typeface="Verdana" pitchFamily="34" charset="0"/>
                <a:cs typeface="Verdana" pitchFamily="34" charset="0"/>
              </a:rPr>
              <a:t>, 1978, oil and pastel on paper, 26 x 22 inches</a:t>
            </a:r>
          </a:p>
        </p:txBody>
      </p:sp>
      <p:pic>
        <p:nvPicPr>
          <p:cNvPr id="5123" name="Picture 2" descr="http://mati.eas.asu.edu/ChicanArte/images/image11/image11_2.gif"/>
          <p:cNvPicPr>
            <a:picLocks noChangeAspect="1" noChangeArrowheads="1"/>
          </p:cNvPicPr>
          <p:nvPr/>
        </p:nvPicPr>
        <p:blipFill>
          <a:blip r:embed="rId2" cstate="print"/>
          <a:srcRect/>
          <a:stretch>
            <a:fillRect/>
          </a:stretch>
        </p:blipFill>
        <p:spPr bwMode="auto">
          <a:xfrm>
            <a:off x="5562600" y="381001"/>
            <a:ext cx="4713288" cy="6126163"/>
          </a:xfrm>
          <a:prstGeom prst="rect">
            <a:avLst/>
          </a:prstGeom>
          <a:noFill/>
          <a:ln w="9525">
            <a:noFill/>
            <a:miter lim="800000"/>
            <a:headEnd/>
            <a:tailEnd/>
          </a:ln>
        </p:spPr>
      </p:pic>
    </p:spTree>
    <p:extLst>
      <p:ext uri="{BB962C8B-B14F-4D97-AF65-F5344CB8AC3E}">
        <p14:creationId xmlns:p14="http://schemas.microsoft.com/office/powerpoint/2010/main" val="41203450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381000" y="1"/>
            <a:ext cx="11049000" cy="868363"/>
          </a:xfrm>
        </p:spPr>
        <p:txBody>
          <a:bodyPr/>
          <a:lstStyle/>
          <a:p>
            <a:pPr algn="l" eaLnBrk="1" hangingPunct="1"/>
            <a:r>
              <a:rPr lang="en-US" sz="1600" dirty="0"/>
              <a:t>Anonymous Nahua muralists, </a:t>
            </a:r>
            <a:r>
              <a:rPr lang="en-US" sz="1600" i="1" dirty="0"/>
              <a:t>The Garden of Paradise</a:t>
            </a:r>
            <a:r>
              <a:rPr lang="en-US" sz="1600" dirty="0"/>
              <a:t>, mid-16</a:t>
            </a:r>
            <a:r>
              <a:rPr lang="en-US" sz="1600" baseline="30000" dirty="0"/>
              <a:t>th</a:t>
            </a:r>
            <a:r>
              <a:rPr lang="en-US" sz="1600" dirty="0"/>
              <a:t> century, Augustinian mission church of San Salvador, Malinalco, Mexico; compare (right) artistic restoration of Teotihuacan mural detail, “Garden of Paradise” (The Great Goddess) c. 600 AD</a:t>
            </a:r>
          </a:p>
        </p:txBody>
      </p:sp>
      <p:pic>
        <p:nvPicPr>
          <p:cNvPr id="9219" name="Picture 3" descr="Nahua_muralists_Garden_of_Paradise_16thC_san_Salvador_Malinalco_Mexico"/>
          <p:cNvPicPr>
            <a:picLocks noChangeAspect="1" noChangeArrowheads="1"/>
          </p:cNvPicPr>
          <p:nvPr/>
        </p:nvPicPr>
        <p:blipFill>
          <a:blip r:embed="rId2" cstate="print"/>
          <a:srcRect/>
          <a:stretch>
            <a:fillRect/>
          </a:stretch>
        </p:blipFill>
        <p:spPr bwMode="auto">
          <a:xfrm>
            <a:off x="1066800" y="990600"/>
            <a:ext cx="5207000" cy="5665648"/>
          </a:xfrm>
          <a:prstGeom prst="rect">
            <a:avLst/>
          </a:prstGeom>
          <a:noFill/>
          <a:ln w="9525">
            <a:noFill/>
            <a:miter lim="800000"/>
            <a:headEnd/>
            <a:tailEnd/>
          </a:ln>
        </p:spPr>
      </p:pic>
      <p:pic>
        <p:nvPicPr>
          <p:cNvPr id="9220" name="Picture 4" descr="Teotihuacan_mural_tlaloc"/>
          <p:cNvPicPr>
            <a:picLocks noChangeAspect="1" noChangeArrowheads="1"/>
          </p:cNvPicPr>
          <p:nvPr/>
        </p:nvPicPr>
        <p:blipFill>
          <a:blip r:embed="rId3" cstate="print"/>
          <a:srcRect/>
          <a:stretch>
            <a:fillRect/>
          </a:stretch>
        </p:blipFill>
        <p:spPr bwMode="auto">
          <a:xfrm>
            <a:off x="7086600" y="2339513"/>
            <a:ext cx="3886200" cy="3346913"/>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381000" y="0"/>
            <a:ext cx="11430000" cy="1143000"/>
          </a:xfrm>
        </p:spPr>
        <p:txBody>
          <a:bodyPr/>
          <a:lstStyle/>
          <a:p>
            <a:pPr algn="l" eaLnBrk="1" hangingPunct="1"/>
            <a:r>
              <a:rPr lang="en-US" sz="1600" dirty="0"/>
              <a:t>Façade of Santiago (Church of Saint James), </a:t>
            </a:r>
            <a:r>
              <a:rPr lang="en-US" sz="1600" dirty="0" err="1"/>
              <a:t>Angahuan</a:t>
            </a:r>
            <a:r>
              <a:rPr lang="en-US" sz="1600" dirty="0"/>
              <a:t>, Michoacán, Mexico, 16</a:t>
            </a:r>
            <a:r>
              <a:rPr lang="en-US" sz="1600" baseline="30000" dirty="0"/>
              <a:t>th</a:t>
            </a:r>
            <a:r>
              <a:rPr lang="en-US" sz="1600" dirty="0"/>
              <a:t> century. Decorative carving has a probable source in Spanish and Flemish pattern books  [</a:t>
            </a:r>
            <a:r>
              <a:rPr lang="en-US" sz="1600" dirty="0" err="1"/>
              <a:t>planimetricism</a:t>
            </a:r>
            <a:r>
              <a:rPr lang="en-US" sz="1600" dirty="0"/>
              <a:t>] but also Zapotec (right) stone mosaic, </a:t>
            </a:r>
            <a:r>
              <a:rPr lang="en-US" sz="1600" dirty="0" err="1"/>
              <a:t>Mitla</a:t>
            </a:r>
            <a:r>
              <a:rPr lang="en-US" sz="1600" dirty="0"/>
              <a:t>, Late Post Classic (750-1521 CE)</a:t>
            </a:r>
          </a:p>
        </p:txBody>
      </p:sp>
      <p:pic>
        <p:nvPicPr>
          <p:cNvPr id="10243" name="Picture 3" descr="Santiago_Angahuan_Michoacan_Mexico_16thC"/>
          <p:cNvPicPr>
            <a:picLocks noChangeAspect="1" noChangeArrowheads="1"/>
          </p:cNvPicPr>
          <p:nvPr/>
        </p:nvPicPr>
        <p:blipFill>
          <a:blip r:embed="rId2" cstate="print"/>
          <a:srcRect/>
          <a:stretch>
            <a:fillRect/>
          </a:stretch>
        </p:blipFill>
        <p:spPr bwMode="auto">
          <a:xfrm>
            <a:off x="1835331" y="1143000"/>
            <a:ext cx="3576638" cy="5562600"/>
          </a:xfrm>
          <a:prstGeom prst="rect">
            <a:avLst/>
          </a:prstGeom>
          <a:noFill/>
          <a:ln w="9525">
            <a:noFill/>
            <a:miter lim="800000"/>
            <a:headEnd/>
            <a:tailEnd/>
          </a:ln>
        </p:spPr>
      </p:pic>
      <p:pic>
        <p:nvPicPr>
          <p:cNvPr id="10244" name="Picture 4" descr="zapotec_mitla_courtyardView"/>
          <p:cNvPicPr>
            <a:picLocks noChangeAspect="1" noChangeArrowheads="1"/>
          </p:cNvPicPr>
          <p:nvPr/>
        </p:nvPicPr>
        <p:blipFill>
          <a:blip r:embed="rId3" cstate="print"/>
          <a:srcRect/>
          <a:stretch>
            <a:fillRect/>
          </a:stretch>
        </p:blipFill>
        <p:spPr bwMode="auto">
          <a:xfrm>
            <a:off x="6592184" y="1911350"/>
            <a:ext cx="4038600" cy="3035300"/>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304800" y="0"/>
            <a:ext cx="11430000" cy="1676400"/>
          </a:xfrm>
        </p:spPr>
        <p:txBody>
          <a:bodyPr/>
          <a:lstStyle/>
          <a:p>
            <a:pPr algn="l" eaLnBrk="1" hangingPunct="1"/>
            <a:r>
              <a:rPr lang="en-US" sz="1600" dirty="0" err="1"/>
              <a:t>Tequitqui</a:t>
            </a:r>
            <a:r>
              <a:rPr lang="en-US" sz="1600" dirty="0"/>
              <a:t> (Aztec colonial hybrid) style (deep carving, rounded edges, flatness; </a:t>
            </a:r>
            <a:r>
              <a:rPr lang="en-US" sz="1600" dirty="0" err="1"/>
              <a:t>tequitqui</a:t>
            </a:r>
            <a:r>
              <a:rPr lang="en-US" sz="1600" dirty="0"/>
              <a:t> subject, Aztec eagle   </a:t>
            </a:r>
            <a:r>
              <a:rPr lang="en-US" sz="1600" dirty="0" err="1"/>
              <a:t>Tequitqui</a:t>
            </a:r>
            <a:r>
              <a:rPr lang="en-US" sz="1600" dirty="0"/>
              <a:t> implies a racial connection, and that the artists were full-blooded Nahua, which was not always the case.</a:t>
            </a:r>
            <a:br>
              <a:rPr lang="en-US" sz="1600" dirty="0"/>
            </a:br>
            <a:r>
              <a:rPr lang="en-US" sz="1600" u="sng" dirty="0"/>
              <a:t>Left</a:t>
            </a:r>
            <a:r>
              <a:rPr lang="en-US" sz="1600" dirty="0"/>
              <a:t>: Aztec Eagle Warrior, foundation date stone, mission church, </a:t>
            </a:r>
            <a:r>
              <a:rPr lang="en-US" sz="1600" dirty="0" err="1"/>
              <a:t>Tecamachalco</a:t>
            </a:r>
            <a:r>
              <a:rPr lang="en-US" sz="1600" dirty="0"/>
              <a:t>, Puebla, Mexico, 1589-90 – shows date in Arabic numerals and Nahua glyphs </a:t>
            </a:r>
            <a:br>
              <a:rPr lang="en-US" sz="1600" dirty="0"/>
            </a:br>
            <a:r>
              <a:rPr lang="en-US" sz="1600" u="sng" dirty="0"/>
              <a:t>Right</a:t>
            </a:r>
            <a:r>
              <a:rPr lang="en-US" sz="1600" dirty="0"/>
              <a:t>: Upright drum, Aztec, pre-Conquest, c.1500, wood</a:t>
            </a:r>
          </a:p>
        </p:txBody>
      </p:sp>
      <p:pic>
        <p:nvPicPr>
          <p:cNvPr id="11267" name="Picture 3" descr="Foundation_date_stone_1590_Upright_drum_wood_Mexico_1500"/>
          <p:cNvPicPr>
            <a:picLocks noChangeAspect="1" noChangeArrowheads="1"/>
          </p:cNvPicPr>
          <p:nvPr/>
        </p:nvPicPr>
        <p:blipFill>
          <a:blip r:embed="rId2" cstate="print"/>
          <a:srcRect l="57446" t="1656" r="1064" b="2277"/>
          <a:stretch>
            <a:fillRect/>
          </a:stretch>
        </p:blipFill>
        <p:spPr bwMode="auto">
          <a:xfrm>
            <a:off x="7620000" y="1286181"/>
            <a:ext cx="3429000" cy="5099538"/>
          </a:xfrm>
          <a:prstGeom prst="rect">
            <a:avLst/>
          </a:prstGeom>
          <a:noFill/>
          <a:ln w="9525">
            <a:solidFill>
              <a:schemeClr val="tx1"/>
            </a:solidFill>
            <a:miter lim="800000"/>
            <a:headEnd/>
            <a:tailEnd/>
          </a:ln>
        </p:spPr>
      </p:pic>
      <p:pic>
        <p:nvPicPr>
          <p:cNvPr id="11268" name="Picture 2" descr="http://3.bp.blogspot.com/-APxsOhdiBek/UCk-LMX8_rI/AAAAAAAABFs/VOV4r7pPeTU/s1600/Teca+Eagle+Warrior.jpg"/>
          <p:cNvPicPr>
            <a:picLocks noChangeAspect="1" noChangeArrowheads="1"/>
          </p:cNvPicPr>
          <p:nvPr/>
        </p:nvPicPr>
        <p:blipFill>
          <a:blip r:embed="rId3" cstate="print"/>
          <a:srcRect/>
          <a:stretch>
            <a:fillRect/>
          </a:stretch>
        </p:blipFill>
        <p:spPr bwMode="auto">
          <a:xfrm>
            <a:off x="2209800" y="1752600"/>
            <a:ext cx="3798888" cy="4846638"/>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sz="1600"/>
              <a:t>The Franciscans arrived in Tecamachalco, in the eastern Mexico state of Puebla, in 1541</a:t>
            </a:r>
            <a:endParaRPr lang="en-US" sz="1600">
              <a:latin typeface="Verdana" pitchFamily="34" charset="0"/>
              <a:ea typeface="Verdana" pitchFamily="34" charset="0"/>
              <a:cs typeface="Verdana" pitchFamily="34" charset="0"/>
            </a:endParaRPr>
          </a:p>
        </p:txBody>
      </p:sp>
      <p:pic>
        <p:nvPicPr>
          <p:cNvPr id="12291" name="Picture 2" descr="File:Convento de Tecamachalco -008 09 10.jpg"/>
          <p:cNvPicPr>
            <a:picLocks noChangeAspect="1" noChangeArrowheads="1"/>
          </p:cNvPicPr>
          <p:nvPr/>
        </p:nvPicPr>
        <p:blipFill>
          <a:blip r:embed="rId2" cstate="print"/>
          <a:srcRect/>
          <a:stretch>
            <a:fillRect/>
          </a:stretch>
        </p:blipFill>
        <p:spPr bwMode="auto">
          <a:xfrm>
            <a:off x="2743200" y="1447801"/>
            <a:ext cx="6553200" cy="4676775"/>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533400" y="2590800"/>
            <a:ext cx="5105400" cy="3886200"/>
          </a:xfrm>
        </p:spPr>
        <p:txBody>
          <a:bodyPr/>
          <a:lstStyle/>
          <a:p>
            <a:pPr algn="l" eaLnBrk="1" hangingPunct="1"/>
            <a:r>
              <a:rPr lang="en-US" sz="1600" b="1" dirty="0"/>
              <a:t>Juan </a:t>
            </a:r>
            <a:r>
              <a:rPr lang="en-US" sz="1600" b="1" dirty="0" err="1"/>
              <a:t>Gersón</a:t>
            </a:r>
            <a:r>
              <a:rPr lang="en-US" sz="1600" dirty="0"/>
              <a:t>, </a:t>
            </a:r>
            <a:r>
              <a:rPr lang="en-US" sz="1600" i="1" dirty="0"/>
              <a:t>Noah’s Ark</a:t>
            </a:r>
            <a:r>
              <a:rPr lang="en-US" sz="1600" dirty="0"/>
              <a:t>, pigment on traditional brown </a:t>
            </a:r>
            <a:r>
              <a:rPr lang="en-US" sz="1600" dirty="0" err="1"/>
              <a:t>amate</a:t>
            </a:r>
            <a:r>
              <a:rPr lang="en-US" sz="1600" dirty="0"/>
              <a:t> (bark) paper</a:t>
            </a:r>
            <a:r>
              <a:rPr lang="en-US" sz="1600" i="1" dirty="0"/>
              <a:t>, </a:t>
            </a:r>
            <a:r>
              <a:rPr lang="en-US" sz="1600" dirty="0"/>
              <a:t>1562, one of 28 images mounted to the walls and ceiling of the church of </a:t>
            </a:r>
            <a:r>
              <a:rPr lang="en-US" sz="1600" dirty="0" err="1"/>
              <a:t>Tecamachalco</a:t>
            </a:r>
            <a:r>
              <a:rPr lang="en-US" sz="1600" dirty="0"/>
              <a:t> (near Puebla) Mexico. How is this a syncretic work?</a:t>
            </a:r>
          </a:p>
        </p:txBody>
      </p:sp>
      <p:pic>
        <p:nvPicPr>
          <p:cNvPr id="13315" name="Picture 3" descr="Gerson_Juan_Noahs_Ark_1562"/>
          <p:cNvPicPr>
            <a:picLocks noChangeAspect="1" noChangeArrowheads="1"/>
          </p:cNvPicPr>
          <p:nvPr/>
        </p:nvPicPr>
        <p:blipFill>
          <a:blip r:embed="rId2" cstate="print"/>
          <a:srcRect/>
          <a:stretch>
            <a:fillRect/>
          </a:stretch>
        </p:blipFill>
        <p:spPr bwMode="auto">
          <a:xfrm>
            <a:off x="6096000" y="34836"/>
            <a:ext cx="4813300" cy="6770194"/>
          </a:xfrm>
          <a:prstGeom prst="rect">
            <a:avLst/>
          </a:prstGeom>
          <a:noFill/>
          <a:ln w="9525">
            <a:solidFill>
              <a:schemeClr val="tx1"/>
            </a:solid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457200" y="5410199"/>
            <a:ext cx="11277600" cy="1143000"/>
          </a:xfrm>
        </p:spPr>
        <p:txBody>
          <a:bodyPr/>
          <a:lstStyle/>
          <a:p>
            <a:r>
              <a:rPr lang="en-US" sz="1600" dirty="0"/>
              <a:t>Vaulting with paintings by Juan </a:t>
            </a:r>
            <a:r>
              <a:rPr lang="en-US" sz="1600" dirty="0" err="1"/>
              <a:t>Gersón</a:t>
            </a:r>
            <a:r>
              <a:rPr lang="en-US" sz="1600" dirty="0"/>
              <a:t>, 1562; in the Franciscan church at </a:t>
            </a:r>
            <a:r>
              <a:rPr lang="en-US" sz="1600" dirty="0" err="1"/>
              <a:t>Tecamachalco</a:t>
            </a:r>
            <a:r>
              <a:rPr lang="en-US" sz="1600" dirty="0"/>
              <a:t>, Puebla, Mexico.</a:t>
            </a:r>
            <a:endParaRPr lang="en-US" sz="1600" dirty="0">
              <a:latin typeface="Verdana" pitchFamily="34" charset="0"/>
              <a:ea typeface="Verdana" pitchFamily="34" charset="0"/>
              <a:cs typeface="Verdana" pitchFamily="34" charset="0"/>
            </a:endParaRPr>
          </a:p>
        </p:txBody>
      </p:sp>
      <p:pic>
        <p:nvPicPr>
          <p:cNvPr id="14339" name="Picture 2" descr="Gerson, Juan: vaulting with frescoes"/>
          <p:cNvPicPr>
            <a:picLocks noChangeAspect="1" noChangeArrowheads="1"/>
          </p:cNvPicPr>
          <p:nvPr/>
        </p:nvPicPr>
        <p:blipFill>
          <a:blip r:embed="rId2" cstate="print"/>
          <a:srcRect/>
          <a:stretch>
            <a:fillRect/>
          </a:stretch>
        </p:blipFill>
        <p:spPr bwMode="auto">
          <a:xfrm>
            <a:off x="2971800" y="304801"/>
            <a:ext cx="6172200" cy="4983163"/>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Default Design">
  <a:themeElements>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118</TotalTime>
  <Words>1093</Words>
  <Application>Microsoft Office PowerPoint</Application>
  <PresentationFormat>Widescreen</PresentationFormat>
  <Paragraphs>44</Paragraphs>
  <Slides>31</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31</vt:i4>
      </vt:variant>
    </vt:vector>
  </HeadingPairs>
  <TitlesOfParts>
    <vt:vector size="34" baseType="lpstr">
      <vt:lpstr>Arial</vt:lpstr>
      <vt:lpstr>Verdana</vt:lpstr>
      <vt:lpstr>Default Design</vt:lpstr>
      <vt:lpstr>Eyeing the Other</vt:lpstr>
      <vt:lpstr>Juan Bautista Cuiris (Spanish, active in Mexico) Feather Picture of the Virgin Mary, Mexico, Michoacán, c. 1550/80, hummingbird and parrot feathers on wood; signed </vt:lpstr>
      <vt:lpstr>(left) The Miraculous Mass of Saint Gregory, Mexico City, 1539, feather on wood, 26 x 22”  Commissioned by the first colonial governor of Tenochtitlan as a gift for Pope Paul III (center) Giovani Pietro Birago, Mass of Saint Gregory, engraving from the painting, Milan, Italy, c. 1490 , typical source for colonial Mexican feather painting (corner right) Pre-Conquest Aztec feathered shield, c. 1500 CE</vt:lpstr>
      <vt:lpstr>Anonymous Nahua muralists, The Garden of Paradise, mid-16th century, Augustinian mission church of San Salvador, Malinalco, Mexico; compare (right) artistic restoration of Teotihuacan mural detail, “Garden of Paradise” (The Great Goddess) c. 600 AD</vt:lpstr>
      <vt:lpstr>Façade of Santiago (Church of Saint James), Angahuan, Michoacán, Mexico, 16th century. Decorative carving has a probable source in Spanish and Flemish pattern books  [planimetricism] but also Zapotec (right) stone mosaic, Mitla, Late Post Classic (750-1521 CE)</vt:lpstr>
      <vt:lpstr>Tequitqui (Aztec colonial hybrid) style (deep carving, rounded edges, flatness; tequitqui subject, Aztec eagle   Tequitqui implies a racial connection, and that the artists were full-blooded Nahua, which was not always the case. Left: Aztec Eagle Warrior, foundation date stone, mission church, Tecamachalco, Puebla, Mexico, 1589-90 – shows date in Arabic numerals and Nahua glyphs  Right: Upright drum, Aztec, pre-Conquest, c.1500, wood</vt:lpstr>
      <vt:lpstr>The Franciscans arrived in Tecamachalco, in the eastern Mexico state of Puebla, in 1541</vt:lpstr>
      <vt:lpstr>Juan Gersón, Noah’s Ark, pigment on traditional brown amate (bark) paper, 1562, one of 28 images mounted to the walls and ceiling of the church of Tecamachalco (near Puebla) Mexico. How is this a syncretic work?</vt:lpstr>
      <vt:lpstr>Vaulting with paintings by Juan Gersón, 1562; in the Franciscan church at Tecamachalco, Puebla, Mexico.</vt:lpstr>
      <vt:lpstr>Spanish Baroque, western façade of Cathedral at Santiago de Compostela, Spain façade begun in 1715 and completed mid-19th century   (right) Cathedral of Mexico City, 1572-1813</vt:lpstr>
      <vt:lpstr>“Mestizo” façade of the church of Santiago, Arequipa, Peru, 1698; detail right compare (below left) Gate of the Sun, Tiahuanaco, Bolivia, 500-700 AD</vt:lpstr>
      <vt:lpstr>“Mestizo” façade of the church of Santiago, Arequipa, Peru, 1698; detail right compare, below left, Inca period woven tunic, c. 1476-1534</vt:lpstr>
      <vt:lpstr>Compare (right) the church of Santiago, Arequipa, Peru, 1698, with (left) Leon Battista Alberti, Sant’ Andrea, Mantua, Italy, designed 1470 CE, Italian Renaissance derived from antique Roman triumphal arch (below center)</vt:lpstr>
      <vt:lpstr>Virgin of Carmel Saving Souls in Purgatory, Circle of Diego Quispe Tito, Cuzco School, 17th century, collection of the Brooklyn Museum, New York.   Beginning in the 16th century decades after the conquest  of the Inca empire, Cuzco (Inca capital) was considered the first artistic center that systematically taught European artistic techniques in the Americas  </vt:lpstr>
      <vt:lpstr>(left) Angel with a Harquebus by the Master of Calamarca, one of a series of 35 anonymous paintings for a Catholic mission (Santiago Parrish) in Calamarca, Bolivia, c.1684. Oil on canvas, 63 X 46”  </vt:lpstr>
      <vt:lpstr>Archangel with Gun, Circle of the Master of Calamarca, late 17th century, oil on cotton, 18 ½ in H, Cuzco School (Peru, Bolivia and Equador). New Orleans Museum of Art Do such images “renew,” “translate” or “appropriate” Catholic iconography? </vt:lpstr>
      <vt:lpstr>PowerPoint Presentation</vt:lpstr>
      <vt:lpstr>(left), Luis Niño (active 1716-1758), Our Lady of the Victory of Málaga, 59 x 43 in, 1730’s, Potosi, Peru. oil on canvas with gold stamping, Denver Museum.  The new moon and vertical stripes on the skirt refer to the Inca tumi ceremonial knife and a pin worn by an Inca princess, pearls and flowers at feet may allude to Andean ritual offerings, Red feathered wings on angelic musicians is also Inca; red feathers were worn by Inca nobility.</vt:lpstr>
      <vt:lpstr>The Virgin Mary of the Cerro Rico of Potosi, 18th century, 53 x 41in, Casa Nacional de Moneda, Potosi, What are the Andean references? Cero Rico is the mountain that yielded enormous wealth for the Spanish. By 1600 Potosí was the largest metropolis in the Americas and a mercantile power of international renown. </vt:lpstr>
      <vt:lpstr>Does the ancient Andean practice of human sacrifice have some bearing on this early-17th-century Peruvian polychrome wood sculpture of the child Jesus as a dark-haired child wearing a red tunic and gravely presenting a human heart in his right hand while holding half a heart in his left?</vt:lpstr>
      <vt:lpstr>Felipe Guaman Poma de Ayala, The First Ambassador, The First New Chronicle and Good Government,1615</vt:lpstr>
      <vt:lpstr>(right) Pre-Columbian Inca Tunic, alpaca, c.1400-1532 AD.  (left) 16th to early 17th century Andean woman’s tunic, cotton and camelid  Blend of European organic motifs with Andean geometrics. Communicated indigenous history and social rank. Colonial Andean tunics were potentially subversive.</vt:lpstr>
      <vt:lpstr>Francisco Tito Yupanqui (Andean), Our Lady of Copacabana (the “Dark Virgin”), 1583, Bolivia, plaster and fiber from the maguey plant, gold leaf, the garments reproduce the colors and dress of an Inca princess. The original shape is permanently hidden by rich robes and cloaks, and the carved hair has been covered by a wig. The image of the Virgin measures over four feet with the features of the inhabitants of the region. Powerful Catholic cults were generated by native Andeans.</vt:lpstr>
      <vt:lpstr>Colonial Andean Kero, late 17th-18th century, wood and pigment inlay, 8 in.  (right) Pre-conquest Kero, A.D. 1000-1200, Moquegua, Peru. </vt:lpstr>
      <vt:lpstr>PowerPoint Presentation</vt:lpstr>
      <vt:lpstr>Batea (flat wooden tray), 17th century, inlaid lacquer, wood, 49 inches Michoacán and Guerrero, Asian influence</vt:lpstr>
      <vt:lpstr>Manuel de la Cerda, Japanned writing desk, c. 1760, lacquered and painted wood 61 “ high, Japanese lacquer, The Hispanic Society of America, NYC</vt:lpstr>
      <vt:lpstr>The Virgin of Guadalupe:  Symbol of Conquest or Liberation?</vt:lpstr>
      <vt:lpstr>Virgin of Guadalupe, 16th century, oil and tempera (?) on maguey cactus cloth and cotton, 69 x 41 inches, Basilica of Guadalupe, Mexico City</vt:lpstr>
      <vt:lpstr>Samuel Stradanus, Indulgence for Alms toward the Erection of a Church Dedicated to the Virgin of Guadalupe, ca. 1615-20, copper engraving, c.13 x 8 inches, Metropolitan MA, NYC  Ex votos represent miracles performed by the Virgin on behalf of the creole white ruling class</vt:lpstr>
      <vt:lpstr>Yolanda Lopez, Self-Portrait as a Jogger with Symbols of Guadalupe, 1978, oil and pastel on paper, 26 x 22 inches</vt:lpstr>
    </vt:vector>
  </TitlesOfParts>
  <Company>Sacramento State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Virgin of Guadalupe:  Symbol of Conquest or Liberation?</dc:title>
  <dc:creator>Elaine O'Brien</dc:creator>
  <cp:lastModifiedBy>O'Brien, Elaine</cp:lastModifiedBy>
  <cp:revision>9</cp:revision>
  <dcterms:created xsi:type="dcterms:W3CDTF">2014-03-12T20:33:51Z</dcterms:created>
  <dcterms:modified xsi:type="dcterms:W3CDTF">2018-03-13T16:57:03Z</dcterms:modified>
</cp:coreProperties>
</file>